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87" r:id="rId4"/>
    <p:sldId id="286" r:id="rId5"/>
    <p:sldId id="288" r:id="rId6"/>
    <p:sldId id="257" r:id="rId7"/>
    <p:sldId id="261" r:id="rId8"/>
    <p:sldId id="259" r:id="rId9"/>
    <p:sldId id="260" r:id="rId10"/>
    <p:sldId id="258" r:id="rId11"/>
    <p:sldId id="263" r:id="rId12"/>
    <p:sldId id="262" r:id="rId13"/>
    <p:sldId id="264" r:id="rId14"/>
    <p:sldId id="280" r:id="rId15"/>
    <p:sldId id="281" r:id="rId16"/>
    <p:sldId id="294" r:id="rId17"/>
    <p:sldId id="295" r:id="rId18"/>
    <p:sldId id="296" r:id="rId19"/>
    <p:sldId id="270" r:id="rId20"/>
    <p:sldId id="269" r:id="rId21"/>
    <p:sldId id="276" r:id="rId22"/>
    <p:sldId id="289" r:id="rId23"/>
    <p:sldId id="271" r:id="rId24"/>
    <p:sldId id="272" r:id="rId25"/>
    <p:sldId id="273" r:id="rId26"/>
    <p:sldId id="274" r:id="rId27"/>
    <p:sldId id="275" r:id="rId28"/>
    <p:sldId id="265" r:id="rId29"/>
    <p:sldId id="266" r:id="rId30"/>
    <p:sldId id="267" r:id="rId31"/>
    <p:sldId id="284" r:id="rId32"/>
    <p:sldId id="268" r:id="rId33"/>
    <p:sldId id="292" r:id="rId34"/>
    <p:sldId id="291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2FF"/>
    <a:srgbClr val="A1C6E7"/>
    <a:srgbClr val="FF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7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56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51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81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51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70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4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97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C7DB-798A-4AA8-9AF6-9CB1160A7784}" type="datetimeFigureOut">
              <a:rPr lang="nl-NL" smtClean="0"/>
              <a:t>15-4-2018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074B-6BD6-4CA8-9275-1D51A0E6E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71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037221"/>
            <a:ext cx="5883215" cy="182077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l-NL" sz="1800" b="1" dirty="0" smtClean="0"/>
              <a:t>Team 4:</a:t>
            </a:r>
          </a:p>
          <a:p>
            <a:pPr algn="l"/>
            <a:r>
              <a:rPr lang="nl-NL" sz="1800" dirty="0" smtClean="0"/>
              <a:t>Christopher </a:t>
            </a:r>
            <a:r>
              <a:rPr lang="nl-NL" sz="1800" dirty="0" err="1" smtClean="0"/>
              <a:t>Mahon</a:t>
            </a:r>
            <a:r>
              <a:rPr lang="nl-NL" sz="1800" dirty="0" smtClean="0"/>
              <a:t> 	</a:t>
            </a:r>
            <a:r>
              <a:rPr lang="nl-NL" sz="1200" dirty="0" smtClean="0"/>
              <a:t>- </a:t>
            </a:r>
            <a:r>
              <a:rPr lang="en-US" sz="1400" dirty="0" smtClean="0"/>
              <a:t>Electric</a:t>
            </a:r>
            <a:r>
              <a:rPr lang="en-US" sz="1400" dirty="0"/>
              <a:t>, Electronic and Energy Engineering</a:t>
            </a:r>
            <a:endParaRPr lang="nl-NL" sz="1800" dirty="0" smtClean="0"/>
          </a:p>
          <a:p>
            <a:pPr algn="l"/>
            <a:r>
              <a:rPr lang="nl-NL" sz="1800" dirty="0" smtClean="0"/>
              <a:t>Manuel Baptista 	</a:t>
            </a:r>
            <a:r>
              <a:rPr lang="nl-NL" sz="1400" dirty="0"/>
              <a:t>-</a:t>
            </a:r>
            <a:r>
              <a:rPr lang="nl-NL" sz="1800" dirty="0" smtClean="0"/>
              <a:t> </a:t>
            </a:r>
            <a:r>
              <a:rPr lang="nl-NL" sz="1400" dirty="0" err="1"/>
              <a:t>M</a:t>
            </a:r>
            <a:r>
              <a:rPr lang="nl-NL" sz="1400" dirty="0" err="1" smtClean="0"/>
              <a:t>echanical</a:t>
            </a:r>
            <a:r>
              <a:rPr lang="nl-NL" sz="1400" dirty="0" smtClean="0"/>
              <a:t> Engineering</a:t>
            </a:r>
          </a:p>
          <a:p>
            <a:pPr algn="l"/>
            <a:r>
              <a:rPr lang="nl-NL" sz="1800" dirty="0" smtClean="0"/>
              <a:t>Marta </a:t>
            </a:r>
            <a:r>
              <a:rPr lang="nl-NL" sz="1800" dirty="0" err="1" smtClean="0"/>
              <a:t>majewskac</a:t>
            </a:r>
            <a:r>
              <a:rPr lang="nl-NL" sz="1800" dirty="0"/>
              <a:t> </a:t>
            </a:r>
            <a:r>
              <a:rPr lang="nl-NL" sz="1800" dirty="0" smtClean="0"/>
              <a:t>	</a:t>
            </a:r>
            <a:r>
              <a:rPr lang="nl-NL" sz="1400" dirty="0" smtClean="0"/>
              <a:t>- </a:t>
            </a:r>
            <a:r>
              <a:rPr lang="nl-NL" sz="1400" dirty="0" err="1"/>
              <a:t>L</a:t>
            </a:r>
            <a:r>
              <a:rPr lang="nl-NL" sz="1400" dirty="0" err="1" smtClean="0"/>
              <a:t>ogistics</a:t>
            </a:r>
            <a:r>
              <a:rPr lang="nl-NL" sz="1400" dirty="0" smtClean="0"/>
              <a:t> </a:t>
            </a:r>
          </a:p>
          <a:p>
            <a:pPr algn="l"/>
            <a:r>
              <a:rPr lang="nl-NL" sz="1800" dirty="0" smtClean="0"/>
              <a:t>Melanie </a:t>
            </a:r>
            <a:r>
              <a:rPr lang="nl-NL" sz="1800" dirty="0" err="1" smtClean="0"/>
              <a:t>Tscholl</a:t>
            </a:r>
            <a:r>
              <a:rPr lang="nl-NL" sz="1800" dirty="0" smtClean="0"/>
              <a:t> 	</a:t>
            </a:r>
            <a:r>
              <a:rPr lang="nl-NL" sz="1400" dirty="0" smtClean="0"/>
              <a:t>- </a:t>
            </a:r>
            <a:r>
              <a:rPr lang="nl-NL" sz="1400" dirty="0" smtClean="0"/>
              <a:t>Media </a:t>
            </a:r>
            <a:r>
              <a:rPr lang="nl-NL" sz="1400" dirty="0"/>
              <a:t>Technologies</a:t>
            </a:r>
            <a:endParaRPr lang="nl-NL" sz="1400" dirty="0" smtClean="0"/>
          </a:p>
          <a:p>
            <a:pPr algn="l"/>
            <a:r>
              <a:rPr lang="nl-NL" sz="1800" dirty="0" smtClean="0"/>
              <a:t>Sven Bergervoet 	</a:t>
            </a:r>
            <a:r>
              <a:rPr lang="nl-NL" sz="1400" dirty="0" smtClean="0"/>
              <a:t>- Industrial Product Design</a:t>
            </a:r>
            <a:endParaRPr lang="nl-NL" sz="1400" dirty="0" smtClean="0"/>
          </a:p>
          <a:p>
            <a:pPr algn="l"/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0" y="344739"/>
            <a:ext cx="5904056" cy="15304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0" y="-122790"/>
            <a:ext cx="13253760" cy="74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Shadecraft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sunflower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Marcador de Posição de Conteúdo 4" descr="Uma imagem com objeto&#10;&#10;Descrição gerada com confiança alta">
            <a:extLst>
              <a:ext uri="{FF2B5EF4-FFF2-40B4-BE49-F238E27FC236}">
                <a16:creationId xmlns:a16="http://schemas.microsoft.com/office/drawing/2014/main" xmlns="" id="{755C8079-E13B-4B1F-8519-CE8137CF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3" y="2284228"/>
            <a:ext cx="7022975" cy="345881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1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Project 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/>
            </a:r>
            <a:b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</a:b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management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quality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Costumer focus</a:t>
            </a:r>
          </a:p>
          <a:p>
            <a:r>
              <a:rPr lang="pt-PT" dirty="0"/>
              <a:t>Leadership</a:t>
            </a:r>
          </a:p>
          <a:p>
            <a:r>
              <a:rPr lang="pt-PT" dirty="0"/>
              <a:t>Engagement of people</a:t>
            </a:r>
          </a:p>
          <a:p>
            <a:r>
              <a:rPr lang="pt-PT" dirty="0"/>
              <a:t>Process aproach</a:t>
            </a:r>
          </a:p>
          <a:p>
            <a:r>
              <a:rPr lang="pt-PT" dirty="0"/>
              <a:t>Improvement</a:t>
            </a:r>
          </a:p>
          <a:p>
            <a:r>
              <a:rPr lang="pt-PT" dirty="0"/>
              <a:t>Evidence-based decision-making</a:t>
            </a:r>
          </a:p>
          <a:p>
            <a:r>
              <a:rPr lang="pt-PT" dirty="0"/>
              <a:t>Relationship management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9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Human resources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We used a RACI matrix to organize human resources.There are four types of designations in this matrix.</a:t>
            </a:r>
          </a:p>
          <a:p>
            <a:r>
              <a:rPr lang="pt-PT" dirty="0"/>
              <a:t>Responsible – Usually team members</a:t>
            </a:r>
          </a:p>
          <a:p>
            <a:r>
              <a:rPr lang="pt-PT" dirty="0"/>
              <a:t>Acountable – Usually team members</a:t>
            </a:r>
          </a:p>
          <a:p>
            <a:r>
              <a:rPr lang="pt-PT" dirty="0"/>
              <a:t>Informed – Used for supervisors, team members and teachers</a:t>
            </a:r>
          </a:p>
          <a:p>
            <a:r>
              <a:rPr lang="pt-PT" dirty="0"/>
              <a:t>Consulted – Used for supervisors and teachers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5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Risk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Quality management principles we are working </a:t>
            </a:r>
            <a:r>
              <a:rPr lang="en-GB" dirty="0" smtClean="0"/>
              <a:t>with</a:t>
            </a:r>
            <a:endParaRPr lang="en-GB" dirty="0"/>
          </a:p>
          <a:p>
            <a:r>
              <a:rPr lang="en-GB" dirty="0"/>
              <a:t>Stages of </a:t>
            </a:r>
            <a:r>
              <a:rPr lang="en-GB" dirty="0" smtClean="0"/>
              <a:t>risks</a:t>
            </a:r>
            <a:endParaRPr lang="en-GB" dirty="0"/>
          </a:p>
          <a:p>
            <a:r>
              <a:rPr lang="en-GB" dirty="0"/>
              <a:t>Specific risks we </a:t>
            </a:r>
            <a:r>
              <a:rPr lang="en-GB" dirty="0" smtClean="0"/>
              <a:t>face</a:t>
            </a:r>
            <a:endParaRPr lang="en-GB" dirty="0"/>
          </a:p>
          <a:p>
            <a:r>
              <a:rPr lang="en-GB" dirty="0"/>
              <a:t>Our solutions for them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4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Procurement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r>
              <a:rPr lang="nl-N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and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Stakeholders management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comparison from multiple sources</a:t>
            </a:r>
          </a:p>
          <a:p>
            <a:r>
              <a:rPr lang="en-US" dirty="0"/>
              <a:t>Ensure our materials/components come from local/Portuguese suppliers</a:t>
            </a:r>
          </a:p>
          <a:p>
            <a:r>
              <a:rPr lang="en-US" dirty="0"/>
              <a:t>Focus on staying with budget</a:t>
            </a:r>
          </a:p>
          <a:p>
            <a:r>
              <a:rPr lang="en-US" dirty="0"/>
              <a:t>Previously identified stakeholders and roles they have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79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Marketing plan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924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Target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audience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family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17460" r="36220" b="15367"/>
          <a:stretch/>
        </p:blipFill>
        <p:spPr bwMode="auto">
          <a:xfrm>
            <a:off x="649968" y="1825625"/>
            <a:ext cx="3965164" cy="44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acky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62" y="1914667"/>
            <a:ext cx="5564338" cy="41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084" r="1394" b="1142"/>
          <a:stretch/>
        </p:blipFill>
        <p:spPr>
          <a:xfrm>
            <a:off x="1984075" y="448573"/>
            <a:ext cx="8091577" cy="5978105"/>
          </a:xfrm>
        </p:spPr>
      </p:pic>
    </p:spTree>
    <p:extLst>
      <p:ext uri="{BB962C8B-B14F-4D97-AF65-F5344CB8AC3E}">
        <p14:creationId xmlns:p14="http://schemas.microsoft.com/office/powerpoint/2010/main" val="15427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Eco</a:t>
            </a:r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-efficiency </a:t>
            </a:r>
            <a:r>
              <a:rPr lang="nl-N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Measures</a:t>
            </a:r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/>
            </a:r>
            <a:b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</a:br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for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b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</a:br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Sustainability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index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 smtClean="0"/>
          </a:p>
          <a:p>
            <a:r>
              <a:rPr lang="nl-NL" dirty="0" smtClean="0"/>
              <a:t>State of </a:t>
            </a:r>
            <a:r>
              <a:rPr lang="nl-NL" dirty="0" err="1" smtClean="0"/>
              <a:t>the</a:t>
            </a:r>
            <a:r>
              <a:rPr lang="nl-NL" dirty="0" smtClean="0"/>
              <a:t> art</a:t>
            </a:r>
          </a:p>
          <a:p>
            <a:r>
              <a:rPr lang="nl-NL" dirty="0" smtClean="0"/>
              <a:t>Project management</a:t>
            </a:r>
          </a:p>
          <a:p>
            <a:r>
              <a:rPr lang="nl-NL" dirty="0" err="1"/>
              <a:t>Eco</a:t>
            </a:r>
            <a:r>
              <a:rPr lang="nl-NL" dirty="0"/>
              <a:t>-efficiency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 smtClean="0"/>
              <a:t>Sustainability</a:t>
            </a:r>
            <a:endParaRPr lang="nl-NL" dirty="0" smtClean="0"/>
          </a:p>
          <a:p>
            <a:r>
              <a:rPr lang="nl-NL" dirty="0" err="1"/>
              <a:t>Ethical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Deontological</a:t>
            </a:r>
            <a:r>
              <a:rPr lang="nl-NL" dirty="0"/>
              <a:t> Concerns</a:t>
            </a:r>
            <a:endParaRPr lang="nl-NL" dirty="0" smtClean="0"/>
          </a:p>
          <a:p>
            <a:r>
              <a:rPr lang="nl-NL" dirty="0"/>
              <a:t>Product </a:t>
            </a:r>
            <a:r>
              <a:rPr lang="nl-NL" dirty="0" smtClean="0"/>
              <a:t>development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1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dirty="0"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eps2018-wiki4.dee.isep.ipp.pt/lib/exe/fetch.php?cache=&amp;media=sustainable-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41" y="1"/>
            <a:ext cx="71794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3695" y="436772"/>
            <a:ext cx="5364192" cy="601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Environmental:</a:t>
            </a:r>
          </a:p>
          <a:p>
            <a:r>
              <a:rPr lang="en-US" sz="2400" dirty="0" smtClean="0"/>
              <a:t>Low </a:t>
            </a:r>
            <a:r>
              <a:rPr lang="en-US" sz="2400" dirty="0"/>
              <a:t>Carbon steel</a:t>
            </a:r>
          </a:p>
          <a:p>
            <a:r>
              <a:rPr lang="en-US" sz="2400" dirty="0"/>
              <a:t>Stainless steel</a:t>
            </a:r>
          </a:p>
          <a:p>
            <a:r>
              <a:rPr lang="en-US" sz="2400" dirty="0"/>
              <a:t>Copper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nl-NL" sz="2400" dirty="0" err="1"/>
              <a:t>Stimulation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economical</a:t>
            </a:r>
            <a:r>
              <a:rPr lang="nl-NL" sz="2400" dirty="0"/>
              <a:t> </a:t>
            </a:r>
            <a:r>
              <a:rPr lang="nl-NL" sz="2400" dirty="0" err="1"/>
              <a:t>groth</a:t>
            </a:r>
            <a:endParaRPr lang="nl-NL" sz="2400" dirty="0"/>
          </a:p>
          <a:p>
            <a:r>
              <a:rPr lang="nl-NL" sz="2400" dirty="0" err="1"/>
              <a:t>Equality</a:t>
            </a:r>
            <a:r>
              <a:rPr lang="nl-NL" sz="2400" dirty="0"/>
              <a:t> </a:t>
            </a:r>
          </a:p>
          <a:p>
            <a:r>
              <a:rPr lang="nl-NL" sz="2400" dirty="0" err="1"/>
              <a:t>Period</a:t>
            </a:r>
            <a:r>
              <a:rPr lang="nl-NL" sz="2400" dirty="0"/>
              <a:t> of </a:t>
            </a:r>
            <a:r>
              <a:rPr lang="nl-NL" sz="2400" dirty="0" err="1"/>
              <a:t>economical</a:t>
            </a:r>
            <a:r>
              <a:rPr lang="nl-NL" sz="2400" dirty="0"/>
              <a:t> </a:t>
            </a:r>
            <a:r>
              <a:rPr lang="nl-NL" sz="2400" dirty="0" err="1" smtClean="0"/>
              <a:t>growth</a:t>
            </a:r>
            <a:endParaRPr lang="nl-NL" sz="2400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nl-NL" sz="2400" dirty="0" err="1"/>
              <a:t>Work</a:t>
            </a:r>
            <a:r>
              <a:rPr lang="nl-NL" sz="2400" dirty="0"/>
              <a:t> environment 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17477"/>
          <a:stretch/>
        </p:blipFill>
        <p:spPr>
          <a:xfrm>
            <a:off x="6848475" y="0"/>
            <a:ext cx="5343525" cy="3529263"/>
          </a:xfrm>
          <a:prstGeom prst="rect">
            <a:avLst/>
          </a:prstGeom>
        </p:spPr>
      </p:pic>
      <p:pic>
        <p:nvPicPr>
          <p:cNvPr id="2050" name="Picture 2" descr="http://www.eps2018-wiki4.dee.isep.ipp.pt/lib/exe/fetch.php?w=600&amp;tok=018f1b&amp;media=materialemiss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2"/>
          <a:stretch/>
        </p:blipFill>
        <p:spPr bwMode="auto">
          <a:xfrm>
            <a:off x="6848475" y="3503509"/>
            <a:ext cx="5343525" cy="33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Life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cycle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analysis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50" y="1493907"/>
            <a:ext cx="7009899" cy="50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Ethical</a:t>
            </a:r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r>
              <a:rPr lang="nl-N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and</a:t>
            </a:r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r>
              <a:rPr lang="nl-N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Deontological</a:t>
            </a:r>
            <a:r>
              <a:rPr lang="nl-N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Concerns</a:t>
            </a:r>
          </a:p>
        </p:txBody>
      </p:sp>
    </p:spTree>
    <p:extLst>
      <p:ext uri="{BB962C8B-B14F-4D97-AF65-F5344CB8AC3E}">
        <p14:creationId xmlns:p14="http://schemas.microsoft.com/office/powerpoint/2010/main" val="6654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Code of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ethics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Honesty</a:t>
            </a:r>
            <a:r>
              <a:rPr lang="nl-NL" dirty="0"/>
              <a:t> &amp; </a:t>
            </a:r>
            <a:r>
              <a:rPr lang="nl-NL" dirty="0" err="1"/>
              <a:t>saying</a:t>
            </a:r>
            <a:r>
              <a:rPr lang="nl-NL" dirty="0"/>
              <a:t> his opinion</a:t>
            </a:r>
          </a:p>
          <a:p>
            <a:r>
              <a:rPr lang="en-US" dirty="0">
                <a:cs typeface="Calibri" panose="020F0502020204030204" pitchFamily="34" charset="0"/>
              </a:rPr>
              <a:t>Respect is paramount</a:t>
            </a:r>
            <a:endParaRPr lang="de-DE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Every team member –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same rights</a:t>
            </a:r>
            <a:endParaRPr lang="de-DE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Decisions: discussed &amp; decided together</a:t>
            </a:r>
            <a:endParaRPr lang="de-DE" dirty="0">
              <a:cs typeface="Calibri" panose="020F0502020204030204" pitchFamily="34" charset="0"/>
            </a:endParaRPr>
          </a:p>
          <a:p>
            <a:r>
              <a:rPr lang="en-US" dirty="0"/>
              <a:t>Product doesn’t impair the consumer/ environment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Engineering </a:t>
            </a:r>
            <a:r>
              <a:rPr lang="de-DE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ethics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936958" cy="4351338"/>
          </a:xfrm>
        </p:spPr>
        <p:txBody>
          <a:bodyPr/>
          <a:lstStyle/>
          <a:p>
            <a:r>
              <a:rPr lang="en-US" dirty="0" smtClean="0"/>
              <a:t>Strengths </a:t>
            </a:r>
            <a:r>
              <a:rPr lang="en-US" dirty="0"/>
              <a:t>&amp; weaknesses of every member</a:t>
            </a:r>
          </a:p>
          <a:p>
            <a:r>
              <a:rPr lang="en-US" dirty="0" smtClean="0"/>
              <a:t>Other </a:t>
            </a:r>
            <a:r>
              <a:rPr lang="en-US" dirty="0"/>
              <a:t>opinions, knowledge and experiences </a:t>
            </a:r>
          </a:p>
          <a:p>
            <a:r>
              <a:rPr lang="en-US" dirty="0"/>
              <a:t>Licensed software &amp; open sourced projects </a:t>
            </a:r>
          </a:p>
          <a:p>
            <a:endParaRPr lang="nl-NL" dirty="0"/>
          </a:p>
        </p:txBody>
      </p:sp>
      <p:pic>
        <p:nvPicPr>
          <p:cNvPr id="4" name="Picture 2" descr="http://www.subliminalhacking.net/wp-content/uploads/2010/08/Ethics.png">
            <a:extLst>
              <a:ext uri="{FF2B5EF4-FFF2-40B4-BE49-F238E27FC236}">
                <a16:creationId xmlns="" xmlns:a16="http://schemas.microsoft.com/office/drawing/2014/main" id="{43BDE98E-02F1-4D16-9C29-DCF6BBDF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02" y="1395412"/>
            <a:ext cx="6608431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dirty="0"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081337" cy="4351338"/>
          </a:xfrm>
        </p:spPr>
        <p:txBody>
          <a:bodyPr/>
          <a:lstStyle/>
          <a:p>
            <a:r>
              <a:rPr lang="en-US" dirty="0"/>
              <a:t>honest &amp; transparent </a:t>
            </a:r>
          </a:p>
          <a:p>
            <a:r>
              <a:rPr lang="en-US" dirty="0"/>
              <a:t>No false claims or promises</a:t>
            </a:r>
          </a:p>
          <a:p>
            <a:r>
              <a:rPr lang="en-US" dirty="0" err="1"/>
              <a:t>Setsun</a:t>
            </a:r>
            <a:r>
              <a:rPr lang="en-US" dirty="0"/>
              <a:t>- a good model for others</a:t>
            </a:r>
          </a:p>
          <a:p>
            <a:r>
              <a:rPr lang="en-US" dirty="0"/>
              <a:t>efficiency, renewability &amp; a greener world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Liability</a:t>
            </a:r>
            <a:r>
              <a:rPr lang="nl-NL" sz="3600" dirty="0" smtClean="0">
                <a:latin typeface="Good Times Rg" panose="020B0605020000020001" pitchFamily="34" charset="0"/>
              </a:rPr>
              <a:t> </a:t>
            </a:r>
            <a:endParaRPr lang="nl-NL" sz="3600" dirty="0"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 has to work properly </a:t>
            </a:r>
          </a:p>
          <a:p>
            <a:r>
              <a:rPr lang="en-US" dirty="0"/>
              <a:t>inside components are obtained from certified suppliers</a:t>
            </a:r>
          </a:p>
          <a:p>
            <a:r>
              <a:rPr lang="en-US" dirty="0"/>
              <a:t>Product manual</a:t>
            </a:r>
          </a:p>
          <a:p>
            <a:r>
              <a:rPr lang="en-US" dirty="0"/>
              <a:t>EU requirements regarding machinery &amp; electronics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6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Product 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development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26" y="1"/>
            <a:ext cx="5628888" cy="46071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7526" y="494393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Architecture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433"/>
            <a:ext cx="5561262" cy="25025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2" y="-92701"/>
            <a:ext cx="6698364" cy="44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introduction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r="4019"/>
          <a:stretch/>
        </p:blipFill>
        <p:spPr>
          <a:xfrm>
            <a:off x="4373592" y="1462976"/>
            <a:ext cx="7818408" cy="539502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Final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design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1" t="29014" r="3946" b="-193"/>
          <a:stretch/>
        </p:blipFill>
        <p:spPr>
          <a:xfrm>
            <a:off x="-8792" y="1462976"/>
            <a:ext cx="4382384" cy="25483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t="10776" r="4288" b="2862"/>
          <a:stretch/>
        </p:blipFill>
        <p:spPr>
          <a:xfrm>
            <a:off x="1" y="4011283"/>
            <a:ext cx="4373591" cy="28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Electronics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Motor – </a:t>
            </a:r>
            <a:r>
              <a:rPr lang="en-GB" dirty="0" smtClean="0"/>
              <a:t>1</a:t>
            </a:r>
            <a:endParaRPr lang="en-GB" dirty="0"/>
          </a:p>
          <a:p>
            <a:r>
              <a:rPr lang="en-GB" dirty="0"/>
              <a:t>Arduino – Leonardo connected to motor through </a:t>
            </a:r>
            <a:r>
              <a:rPr lang="en-GB" dirty="0" err="1"/>
              <a:t>diode,resistor</a:t>
            </a:r>
            <a:r>
              <a:rPr lang="en-GB" dirty="0"/>
              <a:t> and </a:t>
            </a:r>
            <a:r>
              <a:rPr lang="en-GB" dirty="0" smtClean="0"/>
              <a:t>transistor</a:t>
            </a:r>
            <a:endParaRPr lang="en-GB" dirty="0"/>
          </a:p>
          <a:p>
            <a:r>
              <a:rPr lang="en-GB" dirty="0"/>
              <a:t>Stand Alone Power Source (battery/power pack)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7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Prototype</a:t>
            </a:r>
            <a:r>
              <a:rPr lang="nl-NL" sz="3600" dirty="0" smtClean="0">
                <a:latin typeface="Good Times Rg" panose="020B0605020000020001" pitchFamily="34" charset="0"/>
              </a:rPr>
              <a:t> </a:t>
            </a:r>
            <a:endParaRPr lang="nl-NL" sz="3600" dirty="0"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xmlns="" id="{5063AC73-A402-4261-8219-2C30F59A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1550424"/>
            <a:ext cx="5399637" cy="4901737"/>
          </a:xfrm>
          <a:prstGeom prst="rect">
            <a:avLst/>
          </a:prstGeom>
        </p:spPr>
      </p:pic>
      <p:pic>
        <p:nvPicPr>
          <p:cNvPr id="5" name="Imagem 10" descr="Uma imagem com mesa, mobília&#10;&#10;Descrição gerada com confiança alta">
            <a:extLst>
              <a:ext uri="{FF2B5EF4-FFF2-40B4-BE49-F238E27FC236}">
                <a16:creationId xmlns:a16="http://schemas.microsoft.com/office/drawing/2014/main" xmlns="" id="{A469C319-41B8-4202-A4A6-7A2F9959A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82" y="1550425"/>
            <a:ext cx="4669360" cy="49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Further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development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Finish </a:t>
            </a:r>
            <a:r>
              <a:rPr lang="nl-NL" dirty="0" err="1" smtClean="0"/>
              <a:t>construction</a:t>
            </a:r>
            <a:endParaRPr lang="nl-NL" dirty="0" smtClean="0"/>
          </a:p>
          <a:p>
            <a:r>
              <a:rPr lang="nl-NL" dirty="0" smtClean="0"/>
              <a:t>Building prototype</a:t>
            </a:r>
          </a:p>
          <a:p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/>
              <a:t>providers </a:t>
            </a:r>
            <a:r>
              <a:rPr lang="nl-NL" dirty="0" smtClean="0"/>
              <a:t>list</a:t>
            </a:r>
          </a:p>
          <a:p>
            <a:r>
              <a:rPr lang="nl-NL" dirty="0" smtClean="0"/>
              <a:t>Update report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Untill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</a:t>
            </a:r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the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next </a:t>
            </a:r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presentation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!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problem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100" b="1" dirty="0" smtClean="0"/>
              <a:t>How can a </a:t>
            </a:r>
            <a:r>
              <a:rPr lang="en-US" sz="5100" b="1" dirty="0" err="1" smtClean="0"/>
              <a:t>shader</a:t>
            </a:r>
            <a:r>
              <a:rPr lang="en-US" sz="5100" b="1" dirty="0" smtClean="0"/>
              <a:t> be constructed so that there is a constant shade on the terrace while using smart electronics?</a:t>
            </a:r>
          </a:p>
          <a:p>
            <a:pPr marL="0" indent="0" algn="ctr">
              <a:buNone/>
            </a:pPr>
            <a:endParaRPr lang="en-US" sz="3200" dirty="0"/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 design?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it be constructed?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the electronics work?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this product going to be presented to the target audience?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605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requirements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07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State </a:t>
            </a:r>
            <a:r>
              <a:rPr lang="nl-NL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of Art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parasol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pic>
        <p:nvPicPr>
          <p:cNvPr id="4" name="Marcador de Posição de Conteúdo 18" descr="Uma imagem com exterior, água, guarda-chuva, praia&#10;&#10;Descrição gerada com confiança muito alta">
            <a:extLst>
              <a:ext uri="{FF2B5EF4-FFF2-40B4-BE49-F238E27FC236}">
                <a16:creationId xmlns="" xmlns:a16="http://schemas.microsoft.com/office/drawing/2014/main" id="{E91FB8DB-A33D-48CC-93FD-EC31DD068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2403038"/>
            <a:ext cx="5999747" cy="3380140"/>
          </a:xfrm>
        </p:spPr>
      </p:pic>
      <p:pic>
        <p:nvPicPr>
          <p:cNvPr id="5" name="Imagem 22" descr="Uma imagem com exterior, árvore, mesa, cadeira&#10;&#10;Descrição gerada com confiança muito alta">
            <a:extLst>
              <a:ext uri="{FF2B5EF4-FFF2-40B4-BE49-F238E27FC236}">
                <a16:creationId xmlns="" xmlns:a16="http://schemas.microsoft.com/office/drawing/2014/main" id="{F58D9A66-7261-485A-9524-21BA9512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05" y="2443651"/>
            <a:ext cx="5006788" cy="33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canopy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Marcador de Posição de Conteúdo 4" descr="Uma imagem com árvore, exterior, edifício, céu&#10;&#10;Descrição gerada com confiança muito alta">
            <a:extLst>
              <a:ext uri="{FF2B5EF4-FFF2-40B4-BE49-F238E27FC236}">
                <a16:creationId xmlns:a16="http://schemas.microsoft.com/office/drawing/2014/main" xmlns="" id="{2C9B56F9-7665-4FA8-B18E-F73CD7FB3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16077"/>
          <a:stretch/>
        </p:blipFill>
        <p:spPr>
          <a:xfrm>
            <a:off x="4635998" y="0"/>
            <a:ext cx="7552825" cy="685632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9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awning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d Times Rg" panose="020B0605020000020001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Imagem 6" descr="Uma imagem com edifício, interior, chão, janela&#10;&#10;Descrição gerada com confiança muito alta">
            <a:extLst>
              <a:ext uri="{FF2B5EF4-FFF2-40B4-BE49-F238E27FC236}">
                <a16:creationId xmlns:a16="http://schemas.microsoft.com/office/drawing/2014/main" xmlns="" id="{7EA73203-6860-43E7-B23A-50006AED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38" y="467751"/>
            <a:ext cx="4578376" cy="3053741"/>
          </a:xfrm>
          <a:prstGeom prst="rect">
            <a:avLst/>
          </a:prstGeom>
        </p:spPr>
      </p:pic>
      <p:pic>
        <p:nvPicPr>
          <p:cNvPr id="5" name="Marcador de Posição de Conteúdo 4" descr="Uma imagem com edifício, árvore, cadeira&#10;&#10;Descrição gerada com confiança alta">
            <a:extLst>
              <a:ext uri="{FF2B5EF4-FFF2-40B4-BE49-F238E27FC236}">
                <a16:creationId xmlns:a16="http://schemas.microsoft.com/office/drawing/2014/main" xmlns="" id="{5EE68C36-23AE-4F98-814D-B9ADD128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4" y="1825625"/>
            <a:ext cx="4693783" cy="4693783"/>
          </a:xfrm>
          <a:prstGeom prst="rect">
            <a:avLst/>
          </a:prstGeom>
        </p:spPr>
      </p:pic>
      <p:pic>
        <p:nvPicPr>
          <p:cNvPr id="6" name="Imagem 8" descr="Uma imagem com edifício, casa&#10;&#10;Descrição gerada com confiança alta">
            <a:extLst>
              <a:ext uri="{FF2B5EF4-FFF2-40B4-BE49-F238E27FC236}">
                <a16:creationId xmlns:a16="http://schemas.microsoft.com/office/drawing/2014/main" xmlns="" id="{0982546A-A5F5-45F0-A27F-55F1D556E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5" y="3863937"/>
            <a:ext cx="4597531" cy="26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3CA9AF4E-DDD9-4148-9834-69531FA6E0A8}" vid="{7AB70A76-1B87-4D27-B3BE-F2CEE5876B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170</TotalTime>
  <Words>354</Words>
  <Application>Microsoft Office PowerPoint</Application>
  <PresentationFormat>Breedbeeld</PresentationFormat>
  <Paragraphs>108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Good Times Rg</vt:lpstr>
      <vt:lpstr>Thema1</vt:lpstr>
      <vt:lpstr>PowerPoint-presentatie</vt:lpstr>
      <vt:lpstr>index</vt:lpstr>
      <vt:lpstr>introduction</vt:lpstr>
      <vt:lpstr>problem</vt:lpstr>
      <vt:lpstr>requirements</vt:lpstr>
      <vt:lpstr>State of Art</vt:lpstr>
      <vt:lpstr>parasol</vt:lpstr>
      <vt:lpstr>canopy</vt:lpstr>
      <vt:lpstr>awning</vt:lpstr>
      <vt:lpstr>Shadecraft sunflower</vt:lpstr>
      <vt:lpstr>Project  management</vt:lpstr>
      <vt:lpstr>quality</vt:lpstr>
      <vt:lpstr>Human resources</vt:lpstr>
      <vt:lpstr>Risk</vt:lpstr>
      <vt:lpstr>Procurement and Stakeholders management</vt:lpstr>
      <vt:lpstr>Marketing plan</vt:lpstr>
      <vt:lpstr>Target audience</vt:lpstr>
      <vt:lpstr>PowerPoint-presentatie</vt:lpstr>
      <vt:lpstr>Eco-efficiency Measures  for  Sustainability</vt:lpstr>
      <vt:lpstr>PowerPoint-presentatie</vt:lpstr>
      <vt:lpstr>PowerPoint-presentatie</vt:lpstr>
      <vt:lpstr>Life cycle analysis </vt:lpstr>
      <vt:lpstr>Ethical and Deontological Concerns</vt:lpstr>
      <vt:lpstr>Code of ethics</vt:lpstr>
      <vt:lpstr>Engineering ethics</vt:lpstr>
      <vt:lpstr>PowerPoint-presentatie</vt:lpstr>
      <vt:lpstr>Liability </vt:lpstr>
      <vt:lpstr>Product development</vt:lpstr>
      <vt:lpstr>Architecture</vt:lpstr>
      <vt:lpstr>Final design</vt:lpstr>
      <vt:lpstr>Electronics</vt:lpstr>
      <vt:lpstr>Prototype </vt:lpstr>
      <vt:lpstr>Further development </vt:lpstr>
      <vt:lpstr>Untill the next presentation!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Sven Bergervoet (1171802)</dc:creator>
  <cp:lastModifiedBy>Sven Bergervoet (1171802)</cp:lastModifiedBy>
  <cp:revision>20</cp:revision>
  <dcterms:created xsi:type="dcterms:W3CDTF">2018-04-14T19:09:43Z</dcterms:created>
  <dcterms:modified xsi:type="dcterms:W3CDTF">2018-04-15T10:23:33Z</dcterms:modified>
</cp:coreProperties>
</file>