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97" r:id="rId2"/>
    <p:sldId id="300" r:id="rId3"/>
    <p:sldId id="301" r:id="rId4"/>
    <p:sldId id="303" r:id="rId5"/>
    <p:sldId id="302" r:id="rId6"/>
    <p:sldId id="304" r:id="rId7"/>
    <p:sldId id="305" r:id="rId8"/>
    <p:sldId id="310" r:id="rId9"/>
    <p:sldId id="306" r:id="rId10"/>
    <p:sldId id="308" r:id="rId11"/>
    <p:sldId id="309" r:id="rId12"/>
    <p:sldId id="311" r:id="rId13"/>
    <p:sldId id="312" r:id="rId14"/>
    <p:sldId id="313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D2FF"/>
    <a:srgbClr val="A1C6E7"/>
    <a:srgbClr val="FFEB5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471" autoAdjust="0"/>
    <p:restoredTop sz="94660"/>
  </p:normalViewPr>
  <p:slideViewPr>
    <p:cSldViewPr snapToGrid="0">
      <p:cViewPr>
        <p:scale>
          <a:sx n="90" d="100"/>
          <a:sy n="90" d="100"/>
        </p:scale>
        <p:origin x="-12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8C654-C58F-4F9D-ACCA-D0C3D3E0C90B}" type="doc">
      <dgm:prSet loTypeId="urn:microsoft.com/office/officeart/2005/8/layout/chevron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l-PL"/>
        </a:p>
      </dgm:t>
    </dgm:pt>
    <dgm:pt modelId="{FBA471BC-7CCB-4956-A9E2-E61D7EF1538D}">
      <dgm:prSet phldrT="[Tekst]" phldr="1"/>
      <dgm:spPr/>
      <dgm:t>
        <a:bodyPr/>
        <a:lstStyle/>
        <a:p>
          <a:endParaRPr lang="pl-PL" dirty="0"/>
        </a:p>
      </dgm:t>
    </dgm:pt>
    <dgm:pt modelId="{C1B89EB0-2A1A-47A8-A172-7E7EAB8CB754}" type="parTrans" cxnId="{3E04D375-4B7A-4B04-B76D-1F7C7621B0DD}">
      <dgm:prSet/>
      <dgm:spPr/>
      <dgm:t>
        <a:bodyPr/>
        <a:lstStyle/>
        <a:p>
          <a:endParaRPr lang="pl-PL"/>
        </a:p>
      </dgm:t>
    </dgm:pt>
    <dgm:pt modelId="{49CF7451-945C-4AB3-A32C-A02CF9F6C6C0}" type="sibTrans" cxnId="{3E04D375-4B7A-4B04-B76D-1F7C7621B0DD}">
      <dgm:prSet/>
      <dgm:spPr/>
      <dgm:t>
        <a:bodyPr/>
        <a:lstStyle/>
        <a:p>
          <a:endParaRPr lang="pl-PL"/>
        </a:p>
      </dgm:t>
    </dgm:pt>
    <dgm:pt modelId="{E6FCB308-9A09-4562-AECE-DEFE0EF63463}">
      <dgm:prSet phldrT="[Tekst]" custT="1"/>
      <dgm:spPr/>
      <dgm:t>
        <a:bodyPr/>
        <a:lstStyle/>
        <a:p>
          <a:r>
            <a:rPr lang="nl-NL" sz="4000" dirty="0" smtClean="0"/>
            <a:t>Finish construction</a:t>
          </a:r>
          <a:endParaRPr lang="pl-PL" sz="4000" dirty="0"/>
        </a:p>
      </dgm:t>
    </dgm:pt>
    <dgm:pt modelId="{73A93740-C926-4A24-B4D2-57A18500A280}" type="parTrans" cxnId="{5B747B56-111A-4D1B-AE48-626DE70400B0}">
      <dgm:prSet/>
      <dgm:spPr/>
      <dgm:t>
        <a:bodyPr/>
        <a:lstStyle/>
        <a:p>
          <a:endParaRPr lang="pl-PL"/>
        </a:p>
      </dgm:t>
    </dgm:pt>
    <dgm:pt modelId="{F6B26549-50C0-4380-B460-F5F80DB943A7}" type="sibTrans" cxnId="{5B747B56-111A-4D1B-AE48-626DE70400B0}">
      <dgm:prSet/>
      <dgm:spPr/>
      <dgm:t>
        <a:bodyPr/>
        <a:lstStyle/>
        <a:p>
          <a:endParaRPr lang="pl-PL"/>
        </a:p>
      </dgm:t>
    </dgm:pt>
    <dgm:pt modelId="{3D184B89-DB2A-4C2D-9CBD-3284A6D24AF1}">
      <dgm:prSet phldrT="[Tekst]" phldr="1"/>
      <dgm:spPr/>
      <dgm:t>
        <a:bodyPr/>
        <a:lstStyle/>
        <a:p>
          <a:endParaRPr lang="pl-PL"/>
        </a:p>
      </dgm:t>
    </dgm:pt>
    <dgm:pt modelId="{DD9F7417-201B-4B3F-9BF7-E9673E394D66}" type="parTrans" cxnId="{578D528E-5DC2-4E4D-83E0-05821424E633}">
      <dgm:prSet/>
      <dgm:spPr/>
      <dgm:t>
        <a:bodyPr/>
        <a:lstStyle/>
        <a:p>
          <a:endParaRPr lang="pl-PL"/>
        </a:p>
      </dgm:t>
    </dgm:pt>
    <dgm:pt modelId="{2F93F1BF-9CF9-4644-9700-E94AB105F406}" type="sibTrans" cxnId="{578D528E-5DC2-4E4D-83E0-05821424E633}">
      <dgm:prSet/>
      <dgm:spPr/>
      <dgm:t>
        <a:bodyPr/>
        <a:lstStyle/>
        <a:p>
          <a:endParaRPr lang="pl-PL"/>
        </a:p>
      </dgm:t>
    </dgm:pt>
    <dgm:pt modelId="{A8396765-A194-4B46-8510-67326D3E6FF2}">
      <dgm:prSet phldrT="[Tekst]" custT="1"/>
      <dgm:spPr/>
      <dgm:t>
        <a:bodyPr/>
        <a:lstStyle/>
        <a:p>
          <a:r>
            <a:rPr lang="nl-NL" sz="4000" dirty="0" smtClean="0"/>
            <a:t>Local providers list</a:t>
          </a:r>
          <a:endParaRPr lang="pl-PL" sz="4000" dirty="0"/>
        </a:p>
      </dgm:t>
    </dgm:pt>
    <dgm:pt modelId="{5340BBFD-8EDF-46BF-A30F-615B02CD36C3}" type="parTrans" cxnId="{A7BB766C-2CDC-4FB3-8EFA-C844A9D9F5CA}">
      <dgm:prSet/>
      <dgm:spPr/>
      <dgm:t>
        <a:bodyPr/>
        <a:lstStyle/>
        <a:p>
          <a:endParaRPr lang="pl-PL"/>
        </a:p>
      </dgm:t>
    </dgm:pt>
    <dgm:pt modelId="{58385201-95C7-4908-B38C-95F535427359}" type="sibTrans" cxnId="{A7BB766C-2CDC-4FB3-8EFA-C844A9D9F5CA}">
      <dgm:prSet/>
      <dgm:spPr/>
      <dgm:t>
        <a:bodyPr/>
        <a:lstStyle/>
        <a:p>
          <a:endParaRPr lang="pl-PL"/>
        </a:p>
      </dgm:t>
    </dgm:pt>
    <dgm:pt modelId="{01D60545-C187-45D0-B993-DA8BF938C1F1}">
      <dgm:prSet phldrT="[Tekst]" phldr="1"/>
      <dgm:spPr/>
      <dgm:t>
        <a:bodyPr/>
        <a:lstStyle/>
        <a:p>
          <a:endParaRPr lang="pl-PL" dirty="0"/>
        </a:p>
      </dgm:t>
    </dgm:pt>
    <dgm:pt modelId="{EB078F28-5795-4681-A580-919CE8F1BF8D}" type="parTrans" cxnId="{AF03EE1D-F5E2-4014-8569-9BC32F044750}">
      <dgm:prSet/>
      <dgm:spPr/>
      <dgm:t>
        <a:bodyPr/>
        <a:lstStyle/>
        <a:p>
          <a:endParaRPr lang="pl-PL"/>
        </a:p>
      </dgm:t>
    </dgm:pt>
    <dgm:pt modelId="{801D5BCB-FCFC-40B6-9E5B-665A9DB8053D}" type="sibTrans" cxnId="{AF03EE1D-F5E2-4014-8569-9BC32F044750}">
      <dgm:prSet/>
      <dgm:spPr/>
      <dgm:t>
        <a:bodyPr/>
        <a:lstStyle/>
        <a:p>
          <a:endParaRPr lang="pl-PL"/>
        </a:p>
      </dgm:t>
    </dgm:pt>
    <dgm:pt modelId="{246A0213-6B82-410E-A7E0-DE5EBE32B505}">
      <dgm:prSet phldrT="[Tekst]" custT="1"/>
      <dgm:spPr/>
      <dgm:t>
        <a:bodyPr/>
        <a:lstStyle/>
        <a:p>
          <a:r>
            <a:rPr lang="nl-NL" sz="4000" dirty="0" smtClean="0"/>
            <a:t>Building prototype</a:t>
          </a:r>
          <a:endParaRPr lang="pl-PL" sz="4000" dirty="0"/>
        </a:p>
      </dgm:t>
    </dgm:pt>
    <dgm:pt modelId="{BEF92D63-B9D2-4977-8B56-F2715F173611}" type="parTrans" cxnId="{25D6D1EF-A529-4B77-85C3-4B9AD2CB08F3}">
      <dgm:prSet/>
      <dgm:spPr/>
      <dgm:t>
        <a:bodyPr/>
        <a:lstStyle/>
        <a:p>
          <a:endParaRPr lang="pl-PL"/>
        </a:p>
      </dgm:t>
    </dgm:pt>
    <dgm:pt modelId="{DC4F4223-29EA-4B9B-9AC7-E63ABCDF71F8}" type="sibTrans" cxnId="{25D6D1EF-A529-4B77-85C3-4B9AD2CB08F3}">
      <dgm:prSet/>
      <dgm:spPr/>
      <dgm:t>
        <a:bodyPr/>
        <a:lstStyle/>
        <a:p>
          <a:endParaRPr lang="pl-PL"/>
        </a:p>
      </dgm:t>
    </dgm:pt>
    <dgm:pt modelId="{655F2182-2139-469D-ADA7-AF9D29E8E096}">
      <dgm:prSet phldrT="[Tekst]"/>
      <dgm:spPr/>
      <dgm:t>
        <a:bodyPr/>
        <a:lstStyle/>
        <a:p>
          <a:endParaRPr lang="pl-PL" dirty="0"/>
        </a:p>
      </dgm:t>
    </dgm:pt>
    <dgm:pt modelId="{2DE97544-1CE5-480E-BFCA-F6F6E324511E}" type="parTrans" cxnId="{8F68541F-7B6B-4A6C-AB7F-B1CE828ECA4E}">
      <dgm:prSet/>
      <dgm:spPr/>
      <dgm:t>
        <a:bodyPr/>
        <a:lstStyle/>
        <a:p>
          <a:endParaRPr lang="pl-PL"/>
        </a:p>
      </dgm:t>
    </dgm:pt>
    <dgm:pt modelId="{37C4699A-F2E4-4F2B-97D7-388A9B8AE85F}" type="sibTrans" cxnId="{8F68541F-7B6B-4A6C-AB7F-B1CE828ECA4E}">
      <dgm:prSet/>
      <dgm:spPr/>
      <dgm:t>
        <a:bodyPr/>
        <a:lstStyle/>
        <a:p>
          <a:endParaRPr lang="pl-PL"/>
        </a:p>
      </dgm:t>
    </dgm:pt>
    <dgm:pt modelId="{13A0C8B5-E6D0-408B-B0D8-AF4005A35A18}">
      <dgm:prSet custT="1"/>
      <dgm:spPr/>
      <dgm:t>
        <a:bodyPr/>
        <a:lstStyle/>
        <a:p>
          <a:r>
            <a:rPr lang="nl-NL" sz="4000" dirty="0" smtClean="0"/>
            <a:t>Update report</a:t>
          </a:r>
          <a:endParaRPr lang="pl-PL" sz="4000" dirty="0"/>
        </a:p>
      </dgm:t>
    </dgm:pt>
    <dgm:pt modelId="{FF381717-7127-4B22-83C6-0400F5EC9181}" type="parTrans" cxnId="{6B544D6F-BF60-4AA4-8896-857BBBA48D1A}">
      <dgm:prSet/>
      <dgm:spPr/>
      <dgm:t>
        <a:bodyPr/>
        <a:lstStyle/>
        <a:p>
          <a:endParaRPr lang="pl-PL"/>
        </a:p>
      </dgm:t>
    </dgm:pt>
    <dgm:pt modelId="{061E7059-5310-4915-AC24-4419CED3A0FB}" type="sibTrans" cxnId="{6B544D6F-BF60-4AA4-8896-857BBBA48D1A}">
      <dgm:prSet/>
      <dgm:spPr/>
      <dgm:t>
        <a:bodyPr/>
        <a:lstStyle/>
        <a:p>
          <a:endParaRPr lang="pl-PL"/>
        </a:p>
      </dgm:t>
    </dgm:pt>
    <dgm:pt modelId="{FE2DCBF8-CA91-4024-8148-FB9A4F0FBF7D}" type="pres">
      <dgm:prSet presAssocID="{39D8C654-C58F-4F9D-ACCA-D0C3D3E0C9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B51C57-20CC-4A06-987F-1E526B931294}" type="pres">
      <dgm:prSet presAssocID="{FBA471BC-7CCB-4956-A9E2-E61D7EF1538D}" presName="composite" presStyleCnt="0"/>
      <dgm:spPr/>
    </dgm:pt>
    <dgm:pt modelId="{6B5BB81C-D3FD-45A2-811C-E0521D302310}" type="pres">
      <dgm:prSet presAssocID="{FBA471BC-7CCB-4956-A9E2-E61D7EF1538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1F0395-06AF-4F3B-B8F7-DE65DF586F9A}" type="pres">
      <dgm:prSet presAssocID="{FBA471BC-7CCB-4956-A9E2-E61D7EF1538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BE59F5-9D82-4F54-9478-B39D7F10743E}" type="pres">
      <dgm:prSet presAssocID="{49CF7451-945C-4AB3-A32C-A02CF9F6C6C0}" presName="sp" presStyleCnt="0"/>
      <dgm:spPr/>
    </dgm:pt>
    <dgm:pt modelId="{D338CB5D-67EC-4BAE-A1D5-1E9978322898}" type="pres">
      <dgm:prSet presAssocID="{3D184B89-DB2A-4C2D-9CBD-3284A6D24AF1}" presName="composite" presStyleCnt="0"/>
      <dgm:spPr/>
    </dgm:pt>
    <dgm:pt modelId="{E6F9D25B-9F64-4313-89F0-9E932E86CF16}" type="pres">
      <dgm:prSet presAssocID="{3D184B89-DB2A-4C2D-9CBD-3284A6D24AF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04E96D-D1B1-403E-A21D-D004B4778F77}" type="pres">
      <dgm:prSet presAssocID="{3D184B89-DB2A-4C2D-9CBD-3284A6D24AF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3CEE4-39E7-4CE0-83CD-49C2E9C10804}" type="pres">
      <dgm:prSet presAssocID="{2F93F1BF-9CF9-4644-9700-E94AB105F406}" presName="sp" presStyleCnt="0"/>
      <dgm:spPr/>
    </dgm:pt>
    <dgm:pt modelId="{5C08FF69-EB4C-4912-A8A5-80329A3A362F}" type="pres">
      <dgm:prSet presAssocID="{01D60545-C187-45D0-B993-DA8BF938C1F1}" presName="composite" presStyleCnt="0"/>
      <dgm:spPr/>
    </dgm:pt>
    <dgm:pt modelId="{FA540A86-4C31-47C5-9546-D0E61FFC885F}" type="pres">
      <dgm:prSet presAssocID="{01D60545-C187-45D0-B993-DA8BF938C1F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BB7A17-7F41-4F1D-8224-DFB714B12D2C}" type="pres">
      <dgm:prSet presAssocID="{01D60545-C187-45D0-B993-DA8BF938C1F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CE2779-DE14-4AA9-8196-72771A5DB8A3}" type="pres">
      <dgm:prSet presAssocID="{801D5BCB-FCFC-40B6-9E5B-665A9DB8053D}" presName="sp" presStyleCnt="0"/>
      <dgm:spPr/>
    </dgm:pt>
    <dgm:pt modelId="{EBCE9E71-6B62-4BBF-8C09-1F473071F62C}" type="pres">
      <dgm:prSet presAssocID="{655F2182-2139-469D-ADA7-AF9D29E8E096}" presName="composite" presStyleCnt="0"/>
      <dgm:spPr/>
    </dgm:pt>
    <dgm:pt modelId="{FB9CA69E-CD87-474B-B42D-525D9F6C27B9}" type="pres">
      <dgm:prSet presAssocID="{655F2182-2139-469D-ADA7-AF9D29E8E09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B82C574-A3A0-4193-86AC-AB818426C7C7}" type="pres">
      <dgm:prSet presAssocID="{655F2182-2139-469D-ADA7-AF9D29E8E09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B544D6F-BF60-4AA4-8896-857BBBA48D1A}" srcId="{655F2182-2139-469D-ADA7-AF9D29E8E096}" destId="{13A0C8B5-E6D0-408B-B0D8-AF4005A35A18}" srcOrd="0" destOrd="0" parTransId="{FF381717-7127-4B22-83C6-0400F5EC9181}" sibTransId="{061E7059-5310-4915-AC24-4419CED3A0FB}"/>
    <dgm:cxn modelId="{25D6D1EF-A529-4B77-85C3-4B9AD2CB08F3}" srcId="{01D60545-C187-45D0-B993-DA8BF938C1F1}" destId="{246A0213-6B82-410E-A7E0-DE5EBE32B505}" srcOrd="0" destOrd="0" parTransId="{BEF92D63-B9D2-4977-8B56-F2715F173611}" sibTransId="{DC4F4223-29EA-4B9B-9AC7-E63ABCDF71F8}"/>
    <dgm:cxn modelId="{3E04D375-4B7A-4B04-B76D-1F7C7621B0DD}" srcId="{39D8C654-C58F-4F9D-ACCA-D0C3D3E0C90B}" destId="{FBA471BC-7CCB-4956-A9E2-E61D7EF1538D}" srcOrd="0" destOrd="0" parTransId="{C1B89EB0-2A1A-47A8-A172-7E7EAB8CB754}" sibTransId="{49CF7451-945C-4AB3-A32C-A02CF9F6C6C0}"/>
    <dgm:cxn modelId="{3F266FF4-8A6D-4AE6-A705-89441B8123C3}" type="presOf" srcId="{01D60545-C187-45D0-B993-DA8BF938C1F1}" destId="{FA540A86-4C31-47C5-9546-D0E61FFC885F}" srcOrd="0" destOrd="0" presId="urn:microsoft.com/office/officeart/2005/8/layout/chevron2"/>
    <dgm:cxn modelId="{578D528E-5DC2-4E4D-83E0-05821424E633}" srcId="{39D8C654-C58F-4F9D-ACCA-D0C3D3E0C90B}" destId="{3D184B89-DB2A-4C2D-9CBD-3284A6D24AF1}" srcOrd="1" destOrd="0" parTransId="{DD9F7417-201B-4B3F-9BF7-E9673E394D66}" sibTransId="{2F93F1BF-9CF9-4644-9700-E94AB105F406}"/>
    <dgm:cxn modelId="{AF03EE1D-F5E2-4014-8569-9BC32F044750}" srcId="{39D8C654-C58F-4F9D-ACCA-D0C3D3E0C90B}" destId="{01D60545-C187-45D0-B993-DA8BF938C1F1}" srcOrd="2" destOrd="0" parTransId="{EB078F28-5795-4681-A580-919CE8F1BF8D}" sibTransId="{801D5BCB-FCFC-40B6-9E5B-665A9DB8053D}"/>
    <dgm:cxn modelId="{5B747B56-111A-4D1B-AE48-626DE70400B0}" srcId="{FBA471BC-7CCB-4956-A9E2-E61D7EF1538D}" destId="{E6FCB308-9A09-4562-AECE-DEFE0EF63463}" srcOrd="0" destOrd="0" parTransId="{73A93740-C926-4A24-B4D2-57A18500A280}" sibTransId="{F6B26549-50C0-4380-B460-F5F80DB943A7}"/>
    <dgm:cxn modelId="{9ACBBC93-B875-4118-A1BE-EB736895B5E5}" type="presOf" srcId="{FBA471BC-7CCB-4956-A9E2-E61D7EF1538D}" destId="{6B5BB81C-D3FD-45A2-811C-E0521D302310}" srcOrd="0" destOrd="0" presId="urn:microsoft.com/office/officeart/2005/8/layout/chevron2"/>
    <dgm:cxn modelId="{A7BB766C-2CDC-4FB3-8EFA-C844A9D9F5CA}" srcId="{3D184B89-DB2A-4C2D-9CBD-3284A6D24AF1}" destId="{A8396765-A194-4B46-8510-67326D3E6FF2}" srcOrd="0" destOrd="0" parTransId="{5340BBFD-8EDF-46BF-A30F-615B02CD36C3}" sibTransId="{58385201-95C7-4908-B38C-95F535427359}"/>
    <dgm:cxn modelId="{6B720611-7275-4135-B83E-E9C86CB961EF}" type="presOf" srcId="{246A0213-6B82-410E-A7E0-DE5EBE32B505}" destId="{5FBB7A17-7F41-4F1D-8224-DFB714B12D2C}" srcOrd="0" destOrd="0" presId="urn:microsoft.com/office/officeart/2005/8/layout/chevron2"/>
    <dgm:cxn modelId="{BF32236E-3BD9-449F-BAA1-E41711EE7EAC}" type="presOf" srcId="{A8396765-A194-4B46-8510-67326D3E6FF2}" destId="{5704E96D-D1B1-403E-A21D-D004B4778F77}" srcOrd="0" destOrd="0" presId="urn:microsoft.com/office/officeart/2005/8/layout/chevron2"/>
    <dgm:cxn modelId="{8F68541F-7B6B-4A6C-AB7F-B1CE828ECA4E}" srcId="{39D8C654-C58F-4F9D-ACCA-D0C3D3E0C90B}" destId="{655F2182-2139-469D-ADA7-AF9D29E8E096}" srcOrd="3" destOrd="0" parTransId="{2DE97544-1CE5-480E-BFCA-F6F6E324511E}" sibTransId="{37C4699A-F2E4-4F2B-97D7-388A9B8AE85F}"/>
    <dgm:cxn modelId="{CB14FBBC-B439-4DAA-8B1A-FCE4F5CFAB84}" type="presOf" srcId="{39D8C654-C58F-4F9D-ACCA-D0C3D3E0C90B}" destId="{FE2DCBF8-CA91-4024-8148-FB9A4F0FBF7D}" srcOrd="0" destOrd="0" presId="urn:microsoft.com/office/officeart/2005/8/layout/chevron2"/>
    <dgm:cxn modelId="{AB825588-BDD1-49B5-91FE-94B5A11A3FFE}" type="presOf" srcId="{13A0C8B5-E6D0-408B-B0D8-AF4005A35A18}" destId="{CB82C574-A3A0-4193-86AC-AB818426C7C7}" srcOrd="0" destOrd="0" presId="urn:microsoft.com/office/officeart/2005/8/layout/chevron2"/>
    <dgm:cxn modelId="{2A4E5A0C-BFD2-4501-8982-ED5EA00CE504}" type="presOf" srcId="{E6FCB308-9A09-4562-AECE-DEFE0EF63463}" destId="{A31F0395-06AF-4F3B-B8F7-DE65DF586F9A}" srcOrd="0" destOrd="0" presId="urn:microsoft.com/office/officeart/2005/8/layout/chevron2"/>
    <dgm:cxn modelId="{0522AE6B-1A6C-4DE4-93F0-BD7D3175CAB0}" type="presOf" srcId="{655F2182-2139-469D-ADA7-AF9D29E8E096}" destId="{FB9CA69E-CD87-474B-B42D-525D9F6C27B9}" srcOrd="0" destOrd="0" presId="urn:microsoft.com/office/officeart/2005/8/layout/chevron2"/>
    <dgm:cxn modelId="{EB3524FE-9E3F-4863-98D6-E0391A8C8F8E}" type="presOf" srcId="{3D184B89-DB2A-4C2D-9CBD-3284A6D24AF1}" destId="{E6F9D25B-9F64-4313-89F0-9E932E86CF16}" srcOrd="0" destOrd="0" presId="urn:microsoft.com/office/officeart/2005/8/layout/chevron2"/>
    <dgm:cxn modelId="{6BDDB6DB-3759-4EFE-A827-1D3A404270ED}" type="presParOf" srcId="{FE2DCBF8-CA91-4024-8148-FB9A4F0FBF7D}" destId="{CCB51C57-20CC-4A06-987F-1E526B931294}" srcOrd="0" destOrd="0" presId="urn:microsoft.com/office/officeart/2005/8/layout/chevron2"/>
    <dgm:cxn modelId="{EF8F76C4-13F3-4DC6-AD57-0CA1EDC4C775}" type="presParOf" srcId="{CCB51C57-20CC-4A06-987F-1E526B931294}" destId="{6B5BB81C-D3FD-45A2-811C-E0521D302310}" srcOrd="0" destOrd="0" presId="urn:microsoft.com/office/officeart/2005/8/layout/chevron2"/>
    <dgm:cxn modelId="{710577F8-C62B-4DBC-9140-509B6D240062}" type="presParOf" srcId="{CCB51C57-20CC-4A06-987F-1E526B931294}" destId="{A31F0395-06AF-4F3B-B8F7-DE65DF586F9A}" srcOrd="1" destOrd="0" presId="urn:microsoft.com/office/officeart/2005/8/layout/chevron2"/>
    <dgm:cxn modelId="{A1354CAA-03AF-4B0E-9115-62AF3D2B49F8}" type="presParOf" srcId="{FE2DCBF8-CA91-4024-8148-FB9A4F0FBF7D}" destId="{A6BE59F5-9D82-4F54-9478-B39D7F10743E}" srcOrd="1" destOrd="0" presId="urn:microsoft.com/office/officeart/2005/8/layout/chevron2"/>
    <dgm:cxn modelId="{101111B7-6DB6-4084-A483-5F070D46F745}" type="presParOf" srcId="{FE2DCBF8-CA91-4024-8148-FB9A4F0FBF7D}" destId="{D338CB5D-67EC-4BAE-A1D5-1E9978322898}" srcOrd="2" destOrd="0" presId="urn:microsoft.com/office/officeart/2005/8/layout/chevron2"/>
    <dgm:cxn modelId="{EE43AC46-B362-41D9-BE0D-9AD79CED1DAF}" type="presParOf" srcId="{D338CB5D-67EC-4BAE-A1D5-1E9978322898}" destId="{E6F9D25B-9F64-4313-89F0-9E932E86CF16}" srcOrd="0" destOrd="0" presId="urn:microsoft.com/office/officeart/2005/8/layout/chevron2"/>
    <dgm:cxn modelId="{7D0BA406-3358-43AE-B9E7-479497C88EBC}" type="presParOf" srcId="{D338CB5D-67EC-4BAE-A1D5-1E9978322898}" destId="{5704E96D-D1B1-403E-A21D-D004B4778F77}" srcOrd="1" destOrd="0" presId="urn:microsoft.com/office/officeart/2005/8/layout/chevron2"/>
    <dgm:cxn modelId="{1DB38FDA-ED38-4FC6-8910-406CFFAFEF55}" type="presParOf" srcId="{FE2DCBF8-CA91-4024-8148-FB9A4F0FBF7D}" destId="{20D3CEE4-39E7-4CE0-83CD-49C2E9C10804}" srcOrd="3" destOrd="0" presId="urn:microsoft.com/office/officeart/2005/8/layout/chevron2"/>
    <dgm:cxn modelId="{98584410-305A-46F7-9D5A-5092EAEAE49B}" type="presParOf" srcId="{FE2DCBF8-CA91-4024-8148-FB9A4F0FBF7D}" destId="{5C08FF69-EB4C-4912-A8A5-80329A3A362F}" srcOrd="4" destOrd="0" presId="urn:microsoft.com/office/officeart/2005/8/layout/chevron2"/>
    <dgm:cxn modelId="{518EA0E6-75BC-4B07-8763-EEBB64B01C76}" type="presParOf" srcId="{5C08FF69-EB4C-4912-A8A5-80329A3A362F}" destId="{FA540A86-4C31-47C5-9546-D0E61FFC885F}" srcOrd="0" destOrd="0" presId="urn:microsoft.com/office/officeart/2005/8/layout/chevron2"/>
    <dgm:cxn modelId="{014B1B66-7817-4C16-A73B-30599DC4A279}" type="presParOf" srcId="{5C08FF69-EB4C-4912-A8A5-80329A3A362F}" destId="{5FBB7A17-7F41-4F1D-8224-DFB714B12D2C}" srcOrd="1" destOrd="0" presId="urn:microsoft.com/office/officeart/2005/8/layout/chevron2"/>
    <dgm:cxn modelId="{3E8C6E54-FCBA-4C1D-9843-4BCBCAD61543}" type="presParOf" srcId="{FE2DCBF8-CA91-4024-8148-FB9A4F0FBF7D}" destId="{1ECE2779-DE14-4AA9-8196-72771A5DB8A3}" srcOrd="5" destOrd="0" presId="urn:microsoft.com/office/officeart/2005/8/layout/chevron2"/>
    <dgm:cxn modelId="{8372D572-747E-4E07-BE76-C998F1D590E8}" type="presParOf" srcId="{FE2DCBF8-CA91-4024-8148-FB9A4F0FBF7D}" destId="{EBCE9E71-6B62-4BBF-8C09-1F473071F62C}" srcOrd="6" destOrd="0" presId="urn:microsoft.com/office/officeart/2005/8/layout/chevron2"/>
    <dgm:cxn modelId="{8FAA8067-E751-43AB-9A85-33E24FDA91DB}" type="presParOf" srcId="{EBCE9E71-6B62-4BBF-8C09-1F473071F62C}" destId="{FB9CA69E-CD87-474B-B42D-525D9F6C27B9}" srcOrd="0" destOrd="0" presId="urn:microsoft.com/office/officeart/2005/8/layout/chevron2"/>
    <dgm:cxn modelId="{E6F81F71-F754-4E8B-8854-BBDDB3309E94}" type="presParOf" srcId="{EBCE9E71-6B62-4BBF-8C09-1F473071F62C}" destId="{CB82C574-A3A0-4193-86AC-AB818426C7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BB81C-D3FD-45A2-811C-E0521D302310}">
      <dsp:nvSpPr>
        <dsp:cNvPr id="0" name=""/>
        <dsp:cNvSpPr/>
      </dsp:nvSpPr>
      <dsp:spPr>
        <a:xfrm rot="5400000">
          <a:off x="-193205" y="195932"/>
          <a:ext cx="1288037" cy="901626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 dirty="0"/>
        </a:p>
      </dsp:txBody>
      <dsp:txXfrm rot="-5400000">
        <a:off x="1" y="453539"/>
        <a:ext cx="901626" cy="386411"/>
      </dsp:txXfrm>
    </dsp:sp>
    <dsp:sp modelId="{A31F0395-06AF-4F3B-B8F7-DE65DF586F9A}">
      <dsp:nvSpPr>
        <dsp:cNvPr id="0" name=""/>
        <dsp:cNvSpPr/>
      </dsp:nvSpPr>
      <dsp:spPr>
        <a:xfrm rot="5400000">
          <a:off x="3772444" y="-2868091"/>
          <a:ext cx="837224" cy="6578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/>
            <a:t>Finish construction</a:t>
          </a:r>
          <a:endParaRPr lang="pl-PL" sz="4000" kern="1200" dirty="0"/>
        </a:p>
      </dsp:txBody>
      <dsp:txXfrm rot="-5400000">
        <a:off x="901626" y="43597"/>
        <a:ext cx="6537991" cy="755484"/>
      </dsp:txXfrm>
    </dsp:sp>
    <dsp:sp modelId="{E6F9D25B-9F64-4313-89F0-9E932E86CF16}">
      <dsp:nvSpPr>
        <dsp:cNvPr id="0" name=""/>
        <dsp:cNvSpPr/>
      </dsp:nvSpPr>
      <dsp:spPr>
        <a:xfrm rot="5400000">
          <a:off x="-193205" y="1337757"/>
          <a:ext cx="1288037" cy="901626"/>
        </a:xfrm>
        <a:prstGeom prst="chevron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/>
        </a:p>
      </dsp:txBody>
      <dsp:txXfrm rot="-5400000">
        <a:off x="1" y="1595364"/>
        <a:ext cx="901626" cy="386411"/>
      </dsp:txXfrm>
    </dsp:sp>
    <dsp:sp modelId="{5704E96D-D1B1-403E-A21D-D004B4778F77}">
      <dsp:nvSpPr>
        <dsp:cNvPr id="0" name=""/>
        <dsp:cNvSpPr/>
      </dsp:nvSpPr>
      <dsp:spPr>
        <a:xfrm rot="5400000">
          <a:off x="3772444" y="-1726267"/>
          <a:ext cx="837224" cy="6578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/>
            <a:t>Local providers list</a:t>
          </a:r>
          <a:endParaRPr lang="pl-PL" sz="4000" kern="1200" dirty="0"/>
        </a:p>
      </dsp:txBody>
      <dsp:txXfrm rot="-5400000">
        <a:off x="901626" y="1185421"/>
        <a:ext cx="6537991" cy="755484"/>
      </dsp:txXfrm>
    </dsp:sp>
    <dsp:sp modelId="{FA540A86-4C31-47C5-9546-D0E61FFC885F}">
      <dsp:nvSpPr>
        <dsp:cNvPr id="0" name=""/>
        <dsp:cNvSpPr/>
      </dsp:nvSpPr>
      <dsp:spPr>
        <a:xfrm rot="5400000">
          <a:off x="-193205" y="2479581"/>
          <a:ext cx="1288037" cy="901626"/>
        </a:xfrm>
        <a:prstGeom prst="chevron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accent2">
              <a:shade val="50000"/>
              <a:hueOff val="-41484"/>
              <a:satOff val="-8409"/>
              <a:lumOff val="46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 dirty="0"/>
        </a:p>
      </dsp:txBody>
      <dsp:txXfrm rot="-5400000">
        <a:off x="1" y="2737188"/>
        <a:ext cx="901626" cy="386411"/>
      </dsp:txXfrm>
    </dsp:sp>
    <dsp:sp modelId="{5FBB7A17-7F41-4F1D-8224-DFB714B12D2C}">
      <dsp:nvSpPr>
        <dsp:cNvPr id="0" name=""/>
        <dsp:cNvSpPr/>
      </dsp:nvSpPr>
      <dsp:spPr>
        <a:xfrm rot="5400000">
          <a:off x="3772444" y="-584442"/>
          <a:ext cx="837224" cy="6578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/>
            <a:t>Building prototype</a:t>
          </a:r>
          <a:endParaRPr lang="pl-PL" sz="4000" kern="1200" dirty="0"/>
        </a:p>
      </dsp:txBody>
      <dsp:txXfrm rot="-5400000">
        <a:off x="901626" y="2327246"/>
        <a:ext cx="6537991" cy="755484"/>
      </dsp:txXfrm>
    </dsp:sp>
    <dsp:sp modelId="{FB9CA69E-CD87-474B-B42D-525D9F6C27B9}">
      <dsp:nvSpPr>
        <dsp:cNvPr id="0" name=""/>
        <dsp:cNvSpPr/>
      </dsp:nvSpPr>
      <dsp:spPr>
        <a:xfrm rot="5400000">
          <a:off x="-193205" y="3621405"/>
          <a:ext cx="1288037" cy="901626"/>
        </a:xfrm>
        <a:prstGeom prst="chevron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accent2">
              <a:shade val="50000"/>
              <a:hueOff val="-20742"/>
              <a:satOff val="-4204"/>
              <a:lumOff val="23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 dirty="0"/>
        </a:p>
      </dsp:txBody>
      <dsp:txXfrm rot="-5400000">
        <a:off x="1" y="3879012"/>
        <a:ext cx="901626" cy="386411"/>
      </dsp:txXfrm>
    </dsp:sp>
    <dsp:sp modelId="{CB82C574-A3A0-4193-86AC-AB818426C7C7}">
      <dsp:nvSpPr>
        <dsp:cNvPr id="0" name=""/>
        <dsp:cNvSpPr/>
      </dsp:nvSpPr>
      <dsp:spPr>
        <a:xfrm rot="5400000">
          <a:off x="3772444" y="557381"/>
          <a:ext cx="837224" cy="65788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4000" kern="1200" dirty="0" smtClean="0"/>
            <a:t>Update report</a:t>
          </a:r>
          <a:endParaRPr lang="pl-PL" sz="4000" kern="1200" dirty="0"/>
        </a:p>
      </dsp:txBody>
      <dsp:txXfrm rot="-5400000">
        <a:off x="901626" y="3469069"/>
        <a:ext cx="6537991" cy="755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7"/>
            <a:ext cx="36576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7"/>
            <a:ext cx="10769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C7DB-798A-4AA8-9AF6-9CB1160A7784}" type="datetimeFigureOut">
              <a:rPr lang="nl-NL" smtClean="0"/>
              <a:pPr/>
              <a:t>19-4-2018</a:t>
            </a:fld>
            <a:endParaRPr lang="nl-N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074B-6BD6-4CA8-9275-1D51A0E6E544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40"/>
          <a:stretch/>
        </p:blipFill>
        <p:spPr>
          <a:xfrm>
            <a:off x="0" y="-1"/>
            <a:ext cx="12192000" cy="5848707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0" y="5848708"/>
            <a:ext cx="12192000" cy="100929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4966" y="5618340"/>
            <a:ext cx="10706100" cy="1470025"/>
          </a:xfrm>
        </p:spPr>
        <p:txBody>
          <a:bodyPr/>
          <a:lstStyle/>
          <a:p>
            <a:pPr algn="l"/>
            <a:r>
              <a:rPr lang="pl-PL" dirty="0" err="1">
                <a:solidFill>
                  <a:schemeClr val="bg1"/>
                </a:solidFill>
              </a:rPr>
              <a:t>Outdoor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>
                <a:solidFill>
                  <a:schemeClr val="bg1"/>
                </a:solidFill>
              </a:rPr>
              <a:t>Intelligent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Shader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396" y="5892800"/>
            <a:ext cx="2533340" cy="9652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8711" y="1289242"/>
            <a:ext cx="8654578" cy="229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Management – </a:t>
            </a:r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Risk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1355676" y="2282925"/>
            <a:ext cx="976724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GB" sz="3200" dirty="0" smtClean="0"/>
              <a:t>Quality management principles we are working with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GB" sz="3200" dirty="0" smtClean="0"/>
              <a:t>Stages of risks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GB" sz="3200" dirty="0" smtClean="0"/>
              <a:t>Specific risks we face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GB" sz="3200" dirty="0" smtClean="0"/>
              <a:t>Our solutions for them</a:t>
            </a:r>
            <a:endParaRPr lang="en-GB" sz="32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Procurement and Stakeholders management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423916" y="2048892"/>
            <a:ext cx="96034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US" sz="3200" dirty="0" smtClean="0"/>
              <a:t>Material comparison from multiple sources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US" sz="3200" dirty="0" smtClean="0"/>
              <a:t>Ensure our materials/components come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   </a:t>
            </a:r>
            <a:r>
              <a:rPr lang="en-US" sz="3200" dirty="0" smtClean="0"/>
              <a:t>from local/Portuguese suppliers</a:t>
            </a:r>
          </a:p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en-US" sz="3200" dirty="0" smtClean="0"/>
              <a:t>Previously identified stakeholders and roles they have</a:t>
            </a:r>
            <a:endParaRPr lang="en-US" sz="32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Marketing Plan - Target </a:t>
            </a:r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Picture 4" descr="Afbeeldingsresultaat voor backy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2376" y="1180533"/>
            <a:ext cx="7169624" cy="53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Podobny obraz"/>
          <p:cNvPicPr>
            <a:picLocks noChangeAspect="1" noChangeArrowheads="1"/>
          </p:cNvPicPr>
          <p:nvPr/>
        </p:nvPicPr>
        <p:blipFill rotWithShape="1">
          <a:blip r:embed="rId3"/>
          <a:srcRect l="6298" t="2984" b="7286"/>
          <a:stretch/>
        </p:blipFill>
        <p:spPr bwMode="auto">
          <a:xfrm>
            <a:off x="0" y="3686032"/>
            <a:ext cx="4620696" cy="2871717"/>
          </a:xfrm>
          <a:prstGeom prst="rect">
            <a:avLst/>
          </a:prstGeom>
          <a:noFill/>
        </p:spPr>
      </p:pic>
      <p:pic>
        <p:nvPicPr>
          <p:cNvPr id="56324" name="Picture 4" descr="Znalezione obrazy dla zapytania szczesliwa rodzina w ogrodzie"/>
          <p:cNvPicPr>
            <a:picLocks noChangeAspect="1" noChangeArrowheads="1"/>
          </p:cNvPicPr>
          <p:nvPr/>
        </p:nvPicPr>
        <p:blipFill>
          <a:blip r:embed="rId4"/>
          <a:srcRect b="6887"/>
          <a:stretch>
            <a:fillRect/>
          </a:stretch>
        </p:blipFill>
        <p:spPr bwMode="auto">
          <a:xfrm>
            <a:off x="7753" y="1180533"/>
            <a:ext cx="4612943" cy="237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16200000">
            <a:off x="-2971800" y="2971799"/>
            <a:ext cx="6858001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818866" cy="685799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b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6" t="1084" r="1394" b="1142"/>
          <a:stretch/>
        </p:blipFill>
        <p:spPr>
          <a:xfrm>
            <a:off x="1921323" y="0"/>
            <a:ext cx="928254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Eco-efficiency Measures for Sustainability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Tijdelijke aanduiding voor inhoud 2"/>
          <p:cNvSpPr txBox="1">
            <a:spLocks/>
          </p:cNvSpPr>
          <p:nvPr/>
        </p:nvSpPr>
        <p:spPr>
          <a:xfrm>
            <a:off x="304006" y="942109"/>
            <a:ext cx="2797791" cy="591589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Environmental: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Carbon steel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Stainless steel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Copper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  <a:r>
              <a:rPr lang="nl-NL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Work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environment </a:t>
            </a:r>
            <a:endParaRPr lang="nl-NL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defRPr/>
            </a:pPr>
            <a:endParaRPr lang="nl-NL" sz="3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spcBef>
                <a:spcPct val="20000"/>
              </a:spcBef>
              <a:defRPr/>
            </a:pPr>
            <a:r>
              <a:rPr lang="nl-NL" sz="3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Economical</a:t>
            </a:r>
            <a:r>
              <a:rPr lang="nl-NL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Stimulation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economical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groth</a:t>
            </a: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Equality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Period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of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economical</a:t>
            </a: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NL" sz="2400" dirty="0" err="1">
                <a:solidFill>
                  <a:schemeClr val="accent2">
                    <a:lumMod val="50000"/>
                  </a:schemeClr>
                </a:solidFill>
              </a:rPr>
              <a:t>growth</a:t>
            </a:r>
            <a:endParaRPr lang="pl-PL" sz="2400" dirty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nl-NL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Afbeelding 3"/>
          <p:cNvPicPr>
            <a:picLocks noChangeAspect="1"/>
          </p:cNvPicPr>
          <p:nvPr/>
        </p:nvPicPr>
        <p:blipFill rotWithShape="1">
          <a:blip r:embed="rId2"/>
          <a:srcRect t="829" r="46755" b="18366"/>
          <a:stretch/>
        </p:blipFill>
        <p:spPr>
          <a:xfrm>
            <a:off x="7269123" y="1114652"/>
            <a:ext cx="4586393" cy="5570803"/>
          </a:xfrm>
          <a:prstGeom prst="rect">
            <a:avLst/>
          </a:prstGeom>
        </p:spPr>
      </p:pic>
      <p:pic>
        <p:nvPicPr>
          <p:cNvPr id="17" name="Picture 2" descr="http://www.eps2018-wiki4.dee.isep.ipp.pt/lib/exe/fetch.php?w=600&amp;tok=018f1b&amp;media=materialemissions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5" r="6981" b="19132"/>
          <a:stretch/>
        </p:blipFill>
        <p:spPr bwMode="auto">
          <a:xfrm>
            <a:off x="3101797" y="2294994"/>
            <a:ext cx="3932896" cy="29471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Life cycle analysis 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8" name="Picture 2" descr="Afbeeldingsresultaat voor life cycle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9497" y="1137708"/>
            <a:ext cx="5593005" cy="557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Ethical and </a:t>
            </a:r>
            <a:r>
              <a:rPr lang="nl-NL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Deontological</a:t>
            </a:r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Concerns</a:t>
            </a:r>
            <a:endParaRPr lang="pl-PL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452437" y="1531890"/>
            <a:ext cx="69274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Strengths </a:t>
            </a:r>
            <a:r>
              <a:rPr lang="en-US" sz="3200" dirty="0"/>
              <a:t>&amp; weaknesses of every member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Other </a:t>
            </a:r>
            <a:r>
              <a:rPr lang="en-US" sz="3200" dirty="0"/>
              <a:t>opinions, knowledge and experiences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Licensed </a:t>
            </a:r>
            <a:r>
              <a:rPr lang="en-US" sz="3200" dirty="0"/>
              <a:t>software &amp; open sourced projects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H</a:t>
            </a:r>
            <a:r>
              <a:rPr lang="en-US" sz="3200" dirty="0" smtClean="0"/>
              <a:t>onest </a:t>
            </a:r>
            <a:r>
              <a:rPr lang="en-US" sz="3200" dirty="0"/>
              <a:t>&amp; transparent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E</a:t>
            </a:r>
            <a:r>
              <a:rPr lang="en-US" sz="3200" dirty="0" smtClean="0"/>
              <a:t>fficiency</a:t>
            </a:r>
            <a:r>
              <a:rPr lang="en-US" sz="3200" dirty="0"/>
              <a:t>, renewability &amp; a greener world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http://www.subliminalhacking.net/wp-content/uploads/2010/08/Ethics.png">
            <a:extLst>
              <a:ext uri="{FF2B5EF4-FFF2-40B4-BE49-F238E27FC236}">
                <a16:creationId xmlns:a16="http://schemas.microsoft.com/office/drawing/2014/main" xmlns="" id="{43BDE98E-02F1-4D16-9C29-DCF6BBDF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901" y="2065387"/>
            <a:ext cx="4487663" cy="289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Liability</a:t>
            </a:r>
            <a:r>
              <a:rPr lang="nl-NL" sz="3200" dirty="0" smtClean="0">
                <a:latin typeface="Good Times Rg" panose="020B0605020000020001" pitchFamily="34" charset="0"/>
              </a:rPr>
              <a:t> 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Tijdelijke aanduiding voor inhoud 2"/>
          <p:cNvSpPr txBox="1">
            <a:spLocks/>
          </p:cNvSpPr>
          <p:nvPr/>
        </p:nvSpPr>
        <p:spPr>
          <a:xfrm>
            <a:off x="609600" y="2033516"/>
            <a:ext cx="10972800" cy="409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The </a:t>
            </a:r>
            <a:r>
              <a:rPr lang="en-US" sz="3200" dirty="0"/>
              <a:t>product has to work properly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Inside </a:t>
            </a:r>
            <a:r>
              <a:rPr lang="en-US" sz="3200" dirty="0"/>
              <a:t>components are obtained from certified suppliers </a:t>
            </a:r>
            <a:endParaRPr lang="en-US" sz="3200" dirty="0" smtClean="0"/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Product </a:t>
            </a:r>
            <a:r>
              <a:rPr lang="en-US" sz="3200" dirty="0"/>
              <a:t>manual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835"/>
          <a:stretch>
            <a:fillRect/>
          </a:stretch>
        </p:blipFill>
        <p:spPr>
          <a:xfrm>
            <a:off x="0" y="0"/>
            <a:ext cx="12192000" cy="5904003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Product development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Inspiration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31870"/>
            <a:ext cx="7391400" cy="3326130"/>
          </a:xfrm>
          <a:prstGeom prst="rect">
            <a:avLst/>
          </a:prstGeom>
        </p:spPr>
      </p:pic>
      <p:pic>
        <p:nvPicPr>
          <p:cNvPr id="12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3" t="12403" r="9033"/>
          <a:stretch>
            <a:fillRect/>
          </a:stretch>
        </p:blipFill>
        <p:spPr>
          <a:xfrm>
            <a:off x="7391399" y="3531370"/>
            <a:ext cx="4800601" cy="332663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92" t="10776" r="8562" b="2862"/>
          <a:stretch/>
        </p:blipFill>
        <p:spPr>
          <a:xfrm>
            <a:off x="0" y="3754338"/>
            <a:ext cx="4176714" cy="3307471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pl-PL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Final</a:t>
            </a:r>
            <a:r>
              <a:rPr lang="pl-P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 Design </a:t>
            </a:r>
            <a:r>
              <a:rPr lang="nl-NL" sz="3200" dirty="0" smtClean="0">
                <a:latin typeface="Good Times Rg" panose="020B0605020000020001" pitchFamily="34" charset="0"/>
              </a:rPr>
              <a:t> 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" name="Tijdelijke aanduiding voor inhou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9" r="8301"/>
          <a:stretch/>
        </p:blipFill>
        <p:spPr>
          <a:xfrm>
            <a:off x="4176714" y="914400"/>
            <a:ext cx="8015287" cy="5943600"/>
          </a:xfrm>
          <a:prstGeom prst="rect">
            <a:avLst/>
          </a:prstGeom>
        </p:spPr>
      </p:pic>
      <p:pic>
        <p:nvPicPr>
          <p:cNvPr id="12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20" t="29014" r="15548" b="-193"/>
          <a:stretch/>
        </p:blipFill>
        <p:spPr>
          <a:xfrm>
            <a:off x="0" y="914400"/>
            <a:ext cx="4176713" cy="337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Agenda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378200" y="1378319"/>
            <a:ext cx="678938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Introduction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Our</a:t>
            </a:r>
            <a:r>
              <a:rPr lang="pl-PL" sz="2400" dirty="0" smtClean="0"/>
              <a:t> problem 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State of the art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Idea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Project management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Marketing Plan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SWOT analysis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Eco-efficiency Measures for Sustainability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Life </a:t>
            </a:r>
            <a:r>
              <a:rPr lang="pl-PL" sz="2400" dirty="0" err="1" smtClean="0"/>
              <a:t>cycle</a:t>
            </a:r>
            <a:r>
              <a:rPr lang="pl-PL" sz="2400" dirty="0" smtClean="0"/>
              <a:t> analysis</a:t>
            </a:r>
            <a:endParaRPr lang="nl-N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Ethical and Deontological Concerns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nl-NL" sz="2400" dirty="0" smtClean="0"/>
              <a:t>Product development</a:t>
            </a: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</a:t>
            </a:r>
            <a:r>
              <a:rPr lang="pl-PL" sz="2400" dirty="0" err="1" smtClean="0"/>
              <a:t>Final</a:t>
            </a:r>
            <a:r>
              <a:rPr lang="pl-PL" sz="2400" dirty="0" smtClean="0"/>
              <a:t> Design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</a:t>
            </a:r>
            <a:r>
              <a:rPr lang="pl-PL" sz="2400" dirty="0" err="1" smtClean="0"/>
              <a:t>Next</a:t>
            </a:r>
            <a:r>
              <a:rPr lang="pl-PL" sz="2400" dirty="0" smtClean="0"/>
              <a:t> </a:t>
            </a:r>
            <a:r>
              <a:rPr lang="pl-PL" sz="2400" dirty="0" err="1" smtClean="0"/>
              <a:t>steps</a:t>
            </a:r>
            <a:r>
              <a:rPr lang="pl-PL" sz="2400" dirty="0" smtClean="0"/>
              <a:t>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r="45804"/>
          <a:stretch/>
        </p:blipFill>
        <p:spPr>
          <a:xfrm>
            <a:off x="0" y="914400"/>
            <a:ext cx="1911927" cy="596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Electronics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381725" y="1457505"/>
            <a:ext cx="66594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Motor – 1</a:t>
            </a:r>
            <a:endParaRPr lang="pl-P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Arduino – Leonardo connected to motor through</a:t>
            </a:r>
            <a:r>
              <a:rPr lang="nl-NL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diode,</a:t>
            </a: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resistor and transistor</a:t>
            </a:r>
            <a:endParaRPr lang="pl-PL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accent2">
                    <a:lumMod val="50000"/>
                  </a:schemeClr>
                </a:solidFill>
              </a:rPr>
              <a:t>Stand Alone Power Source (battery/power pack)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  <p:pic>
        <p:nvPicPr>
          <p:cNvPr id="3074" name="Picture 2" descr="Afbeeldingsresultaat voor artificial intelligenc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712" y="1226537"/>
            <a:ext cx="4546141" cy="41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>
            <a:normAutofit/>
          </a:bodyPr>
          <a:lstStyle/>
          <a:p>
            <a:r>
              <a:rPr lang="nl-NL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od Times Rg" panose="020B0605020000020001" pitchFamily="34" charset="0"/>
              </a:rPr>
              <a:t>Prototype</a:t>
            </a:r>
            <a:r>
              <a:rPr lang="nl-NL" sz="3200" dirty="0" smtClean="0">
                <a:latin typeface="Good Times Rg" panose="020B0605020000020001" pitchFamily="34" charset="0"/>
              </a:rPr>
              <a:t> 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" name="Picture 2" descr="https://scontent.flis7-1.fna.fbcdn.net/v/t1.15752-9/30710244_2018900634805886_6960570806174744576_n.png?_nc_cat=0&amp;oh=db3b0c5fbb85119578c26a6688a99c1a&amp;oe=5B6861F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71" r="2934"/>
          <a:stretch/>
        </p:blipFill>
        <p:spPr bwMode="auto">
          <a:xfrm>
            <a:off x="452438" y="1167245"/>
            <a:ext cx="4950835" cy="4688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lis7-1.fna.fbcdn.net/v/t1.15752-9/30713646_2018900638139219_455705736731688960_n.png?_nc_cat=0&amp;oh=318a3945c8de2742430166d42b60b173&amp;oe=5B5F92A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184" y="1167245"/>
            <a:ext cx="4960613" cy="468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Next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steps</a:t>
            </a:r>
            <a:r>
              <a:rPr lang="pl-PL" dirty="0" smtClean="0">
                <a:solidFill>
                  <a:schemeClr val="bg1"/>
                </a:solidFill>
              </a:rPr>
              <a:t> ???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587846" y="1624083"/>
          <a:ext cx="7480488" cy="4718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r="45804"/>
          <a:stretch/>
        </p:blipFill>
        <p:spPr>
          <a:xfrm>
            <a:off x="0" y="914400"/>
            <a:ext cx="1911927" cy="596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5740400"/>
            <a:ext cx="12192000" cy="1117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9473" y="5549900"/>
            <a:ext cx="10706100" cy="1470025"/>
          </a:xfrm>
        </p:spPr>
        <p:txBody>
          <a:bodyPr/>
          <a:lstStyle/>
          <a:p>
            <a:pPr algn="l"/>
            <a:r>
              <a:rPr lang="pl-PL" dirty="0" err="1" smtClean="0">
                <a:solidFill>
                  <a:schemeClr val="bg1"/>
                </a:solidFill>
              </a:rPr>
              <a:t>Thank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you</a:t>
            </a:r>
            <a:r>
              <a:rPr lang="pl-PL" dirty="0" smtClean="0">
                <a:solidFill>
                  <a:schemeClr val="bg1"/>
                </a:solidFill>
              </a:rPr>
              <a:t> for </a:t>
            </a:r>
            <a:r>
              <a:rPr lang="pl-PL" dirty="0" err="1" smtClean="0">
                <a:solidFill>
                  <a:schemeClr val="bg1"/>
                </a:solidFill>
              </a:rPr>
              <a:t>your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 err="1" smtClean="0">
                <a:solidFill>
                  <a:schemeClr val="bg1"/>
                </a:solidFill>
              </a:rPr>
              <a:t>attention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58660" y="5816600"/>
            <a:ext cx="2533340" cy="965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40"/>
          <a:stretch/>
        </p:blipFill>
        <p:spPr>
          <a:xfrm>
            <a:off x="0" y="0"/>
            <a:ext cx="12192000" cy="574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We </a:t>
            </a:r>
            <a:r>
              <a:rPr lang="pl-PL" dirty="0" err="1" smtClean="0">
                <a:solidFill>
                  <a:schemeClr val="bg1"/>
                </a:solidFill>
              </a:rPr>
              <a:t>are</a:t>
            </a:r>
            <a:r>
              <a:rPr lang="pl-PL" dirty="0" smtClean="0">
                <a:solidFill>
                  <a:schemeClr val="bg1"/>
                </a:solidFill>
              </a:rPr>
              <a:t> TEAM 4!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 descr="1171767.jpg"/>
          <p:cNvPicPr>
            <a:picLocks noChangeAspect="1"/>
          </p:cNvPicPr>
          <p:nvPr/>
        </p:nvPicPr>
        <p:blipFill>
          <a:blip r:embed="rId2">
            <a:lum contrast="10000"/>
          </a:blip>
          <a:srcRect l="5643" t="-1457" r="6394" b="9899"/>
          <a:stretch>
            <a:fillRect/>
          </a:stretch>
        </p:blipFill>
        <p:spPr>
          <a:xfrm>
            <a:off x="0" y="1498601"/>
            <a:ext cx="2160000" cy="2989895"/>
          </a:xfrm>
          <a:prstGeom prst="rect">
            <a:avLst/>
          </a:prstGeom>
        </p:spPr>
      </p:pic>
      <p:pic>
        <p:nvPicPr>
          <p:cNvPr id="9" name="Obraz 8" descr="16998783_1551124888250132_7788708008225069177_n.jpg"/>
          <p:cNvPicPr>
            <a:picLocks noChangeAspect="1"/>
          </p:cNvPicPr>
          <p:nvPr/>
        </p:nvPicPr>
        <p:blipFill>
          <a:blip r:embed="rId3">
            <a:lum contrast="10000"/>
          </a:blip>
          <a:srcRect l="31734" t="8153" r="34272" b="43133"/>
          <a:stretch>
            <a:fillRect/>
          </a:stretch>
        </p:blipFill>
        <p:spPr>
          <a:xfrm>
            <a:off x="10037356" y="1550504"/>
            <a:ext cx="2154643" cy="2937992"/>
          </a:xfrm>
          <a:prstGeom prst="rect">
            <a:avLst/>
          </a:prstGeom>
        </p:spPr>
      </p:pic>
      <p:pic>
        <p:nvPicPr>
          <p:cNvPr id="10" name="Obraz 9" descr="20638812_969565396519515_1686282271543021638_n.jpg"/>
          <p:cNvPicPr>
            <a:picLocks noChangeAspect="1"/>
          </p:cNvPicPr>
          <p:nvPr/>
        </p:nvPicPr>
        <p:blipFill>
          <a:blip r:embed="rId4">
            <a:lum contrast="10000"/>
          </a:blip>
          <a:srcRect l="32857" t="16865" r="42976" b="38010"/>
          <a:stretch>
            <a:fillRect/>
          </a:stretch>
        </p:blipFill>
        <p:spPr>
          <a:xfrm>
            <a:off x="5047974" y="1547745"/>
            <a:ext cx="2142662" cy="2934252"/>
          </a:xfrm>
          <a:prstGeom prst="rect">
            <a:avLst/>
          </a:prstGeom>
        </p:spPr>
      </p:pic>
      <p:pic>
        <p:nvPicPr>
          <p:cNvPr id="11" name="Obraz 10" descr="22540016_1921398091211131_3830818385956821338_n.jpg"/>
          <p:cNvPicPr>
            <a:picLocks noChangeAspect="1"/>
          </p:cNvPicPr>
          <p:nvPr/>
        </p:nvPicPr>
        <p:blipFill>
          <a:blip r:embed="rId5">
            <a:lum contrast="10000"/>
          </a:blip>
          <a:srcRect l="27709" t="6252" r="27012" b="56156"/>
          <a:stretch>
            <a:fillRect/>
          </a:stretch>
        </p:blipFill>
        <p:spPr>
          <a:xfrm>
            <a:off x="2564296" y="1548296"/>
            <a:ext cx="2160000" cy="29337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0" y="4832602"/>
            <a:ext cx="225382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 smtClean="0"/>
              <a:t>Melanie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nl-NL" sz="2000" dirty="0" smtClean="0"/>
              <a:t>Media Technologies</a:t>
            </a:r>
            <a:endParaRPr lang="nl-NL" dirty="0" smtClean="0"/>
          </a:p>
        </p:txBody>
      </p:sp>
      <p:sp>
        <p:nvSpPr>
          <p:cNvPr id="17" name="Prostokąt 16"/>
          <p:cNvSpPr/>
          <p:nvPr/>
        </p:nvSpPr>
        <p:spPr>
          <a:xfrm>
            <a:off x="2949267" y="4780699"/>
            <a:ext cx="129856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 smtClean="0"/>
              <a:t>Marta </a:t>
            </a:r>
            <a:endParaRPr lang="pl-PL" sz="3200" dirty="0" smtClean="0"/>
          </a:p>
          <a:p>
            <a:pPr algn="ctr"/>
            <a:r>
              <a:rPr lang="nl-NL" sz="2000" dirty="0" smtClean="0"/>
              <a:t>Logistics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10493513" y="4766894"/>
            <a:ext cx="1492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/>
              <a:t>Manuel</a:t>
            </a:r>
            <a:r>
              <a:rPr lang="pl-PL" sz="2400" dirty="0" smtClean="0"/>
              <a:t> </a:t>
            </a:r>
            <a:r>
              <a:rPr lang="nl-NL" sz="2000" dirty="0" smtClean="0"/>
              <a:t>Mechanical Engineering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346676" y="4705602"/>
            <a:ext cx="2771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 smtClean="0"/>
              <a:t>Christopher</a:t>
            </a:r>
            <a:endParaRPr lang="pl-PL" sz="3200" dirty="0" smtClean="0"/>
          </a:p>
          <a:p>
            <a:pPr algn="ctr"/>
            <a:r>
              <a:rPr lang="en-US" sz="2000" dirty="0" smtClean="0"/>
              <a:t>Electric, Electronic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000" dirty="0" smtClean="0"/>
              <a:t>and Energy Engineering</a:t>
            </a:r>
            <a:endParaRPr lang="nl-NL" sz="2000" dirty="0" smtClean="0"/>
          </a:p>
        </p:txBody>
      </p:sp>
      <p:sp>
        <p:nvSpPr>
          <p:cNvPr id="20" name="Prostokąt 19"/>
          <p:cNvSpPr/>
          <p:nvPr/>
        </p:nvSpPr>
        <p:spPr>
          <a:xfrm>
            <a:off x="5074818" y="4715541"/>
            <a:ext cx="21028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3200" dirty="0" smtClean="0"/>
              <a:t>Sven </a:t>
            </a:r>
            <a:endParaRPr lang="pl-PL" sz="3200" dirty="0" smtClean="0"/>
          </a:p>
          <a:p>
            <a:pPr algn="ctr"/>
            <a:r>
              <a:rPr lang="nl-NL" sz="2000" dirty="0" smtClean="0"/>
              <a:t>Industrial Product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nl-NL" sz="2000" dirty="0" smtClean="0"/>
              <a:t>Design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88" t="28103" r="27310" b="19708"/>
          <a:stretch/>
        </p:blipFill>
        <p:spPr>
          <a:xfrm rot="5400000">
            <a:off x="7135641" y="1942250"/>
            <a:ext cx="2935759" cy="2143737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</a:rPr>
              <a:t>Our</a:t>
            </a:r>
            <a:r>
              <a:rPr lang="pl-PL" dirty="0" smtClean="0">
                <a:solidFill>
                  <a:schemeClr val="bg1"/>
                </a:solidFill>
              </a:rPr>
              <a:t> first </a:t>
            </a:r>
            <a:r>
              <a:rPr lang="pl-PL" dirty="0" err="1" smtClean="0">
                <a:solidFill>
                  <a:schemeClr val="bg1"/>
                </a:solidFill>
              </a:rPr>
              <a:t>thoughts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0" y="1614316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</a:rPr>
              <a:t>Outdoor</a:t>
            </a:r>
            <a:r>
              <a:rPr lang="nl-NL" sz="6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nl-NL" sz="6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</a:rPr>
              <a:t>Intelligent</a:t>
            </a:r>
            <a:r>
              <a:rPr lang="nl-NL" sz="6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nl-NL" sz="6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pl-PL" sz="6000" dirty="0" smtClean="0">
                <a:solidFill>
                  <a:schemeClr val="accent2">
                    <a:lumMod val="50000"/>
                  </a:schemeClr>
                </a:solidFill>
              </a:rPr>
              <a:t>Shader</a:t>
            </a:r>
            <a:endParaRPr lang="pl-PL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 rotWithShape="1">
          <a:blip r:embed="rId2" cstate="print"/>
          <a:srcRect l="9813"/>
          <a:stretch/>
        </p:blipFill>
        <p:spPr bwMode="auto">
          <a:xfrm>
            <a:off x="-9236" y="2672920"/>
            <a:ext cx="3971636" cy="2652783"/>
          </a:xfrm>
          <a:prstGeom prst="rect">
            <a:avLst/>
          </a:prstGeom>
          <a:noFill/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753" y="2672921"/>
            <a:ext cx="3981247" cy="2652783"/>
          </a:xfrm>
          <a:prstGeom prst="rect">
            <a:avLst/>
          </a:prstGeom>
          <a:noFill/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  <p:pic>
        <p:nvPicPr>
          <p:cNvPr id="10" name="Picture 2" descr="Afbeeldingsresultaat voor artificial intelligenc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155" y="2729944"/>
            <a:ext cx="2805689" cy="253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1437062927idea.jpg"/>
          <p:cNvPicPr>
            <a:picLocks noChangeAspect="1"/>
          </p:cNvPicPr>
          <p:nvPr/>
        </p:nvPicPr>
        <p:blipFill>
          <a:blip r:embed="rId2">
            <a:lum contrast="30000"/>
          </a:blip>
          <a:srcRect l="19633" t="11594" b="13237"/>
          <a:stretch>
            <a:fillRect/>
          </a:stretch>
        </p:blipFill>
        <p:spPr>
          <a:xfrm>
            <a:off x="0" y="2690190"/>
            <a:ext cx="4890052" cy="3379305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Problem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30087" y="1442331"/>
            <a:ext cx="111318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How can a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</a:rPr>
              <a:t>shader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 be constructed so that 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there is a constant shade on the terrace </a:t>
            </a:r>
            <a: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4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while using smart electronics?</a:t>
            </a:r>
          </a:p>
          <a:p>
            <a:pPr algn="ctr"/>
            <a:endParaRPr lang="pl-PL" sz="2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" name="Obraz 22" descr="1437062927idea.jpg"/>
          <p:cNvPicPr>
            <a:picLocks noChangeAspect="1"/>
          </p:cNvPicPr>
          <p:nvPr/>
        </p:nvPicPr>
        <p:blipFill>
          <a:blip r:embed="rId2">
            <a:lum contrast="30000"/>
          </a:blip>
          <a:srcRect l="46749" t="68339" b="13237"/>
          <a:stretch>
            <a:fillRect/>
          </a:stretch>
        </p:blipFill>
        <p:spPr>
          <a:xfrm>
            <a:off x="4664765" y="5234609"/>
            <a:ext cx="3240156" cy="828261"/>
          </a:xfrm>
          <a:prstGeom prst="rect">
            <a:avLst/>
          </a:prstGeom>
        </p:spPr>
      </p:pic>
      <p:pic>
        <p:nvPicPr>
          <p:cNvPr id="25" name="Obraz 24" descr="1437062927idea.jpg"/>
          <p:cNvPicPr>
            <a:picLocks noChangeAspect="1"/>
          </p:cNvPicPr>
          <p:nvPr/>
        </p:nvPicPr>
        <p:blipFill>
          <a:blip r:embed="rId2">
            <a:lum contrast="30000"/>
          </a:blip>
          <a:srcRect l="46749" t="68339" b="13237"/>
          <a:stretch>
            <a:fillRect/>
          </a:stretch>
        </p:blipFill>
        <p:spPr>
          <a:xfrm>
            <a:off x="7692887" y="5227983"/>
            <a:ext cx="3240156" cy="828261"/>
          </a:xfrm>
          <a:prstGeom prst="rect">
            <a:avLst/>
          </a:prstGeom>
        </p:spPr>
      </p:pic>
      <p:pic>
        <p:nvPicPr>
          <p:cNvPr id="26" name="Obraz 25" descr="1437062927idea.jpg"/>
          <p:cNvPicPr>
            <a:picLocks noChangeAspect="1"/>
          </p:cNvPicPr>
          <p:nvPr/>
        </p:nvPicPr>
        <p:blipFill>
          <a:blip r:embed="rId2">
            <a:lum contrast="30000"/>
          </a:blip>
          <a:srcRect l="59055" t="68339" r="9147" b="13237"/>
          <a:stretch>
            <a:fillRect/>
          </a:stretch>
        </p:blipFill>
        <p:spPr>
          <a:xfrm>
            <a:off x="10257182" y="5274365"/>
            <a:ext cx="1934818" cy="82826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685" b="-152"/>
          <a:stretch/>
        </p:blipFill>
        <p:spPr>
          <a:xfrm>
            <a:off x="0" y="6114197"/>
            <a:ext cx="12192000" cy="785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equirements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> 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Tekstvak 2"/>
          <p:cNvSpPr txBox="1"/>
          <p:nvPr/>
        </p:nvSpPr>
        <p:spPr>
          <a:xfrm>
            <a:off x="687761" y="1630392"/>
            <a:ext cx="8807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Shader</a:t>
            </a:r>
            <a:r>
              <a:rPr lang="en-US" sz="3600" dirty="0"/>
              <a:t> must always maintain the shade over the sitting </a:t>
            </a:r>
            <a:r>
              <a:rPr lang="en-US" sz="3600" dirty="0" smtClean="0"/>
              <a:t>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All electronics must fit within the construction bow of the </a:t>
            </a:r>
            <a:r>
              <a:rPr lang="en-US" sz="3600" dirty="0" smtClean="0"/>
              <a:t>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Shader</a:t>
            </a:r>
            <a:r>
              <a:rPr lang="en-US" sz="3600" dirty="0"/>
              <a:t> must provide shade during the day based on a 180 degrees movement.</a:t>
            </a:r>
            <a:endParaRPr lang="nl-NL" sz="3600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r="45804"/>
          <a:stretch/>
        </p:blipFill>
        <p:spPr>
          <a:xfrm>
            <a:off x="10280073" y="914400"/>
            <a:ext cx="1911927" cy="596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State of </a:t>
            </a:r>
            <a:r>
              <a:rPr lang="pl-PL" dirty="0" err="1" smtClean="0">
                <a:solidFill>
                  <a:schemeClr val="bg1"/>
                </a:solidFill>
              </a:rPr>
              <a:t>the</a:t>
            </a:r>
            <a:r>
              <a:rPr lang="pl-PL" dirty="0" smtClean="0">
                <a:solidFill>
                  <a:schemeClr val="bg1"/>
                </a:solidFill>
              </a:rPr>
              <a:t> Art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3" name="Imagem 6" descr="Uma imagem com edifício, interior, chão, janela&#10;&#10;Descrição gerada com confiança muito alta">
            <a:extLst>
              <a:ext uri="{FF2B5EF4-FFF2-40B4-BE49-F238E27FC236}">
                <a16:creationId xmlns="" xmlns:a16="http://schemas.microsoft.com/office/drawing/2014/main" id="{7EA73203-6860-43E7-B23A-50006AEDE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4" b="14333"/>
          <a:stretch/>
        </p:blipFill>
        <p:spPr>
          <a:xfrm>
            <a:off x="489559" y="3943121"/>
            <a:ext cx="4958991" cy="2658441"/>
          </a:xfrm>
          <a:prstGeom prst="rect">
            <a:avLst/>
          </a:prstGeom>
        </p:spPr>
      </p:pic>
      <p:pic>
        <p:nvPicPr>
          <p:cNvPr id="14" name="Marcador de Posição de Conteúdo 4" descr="Uma imagem com objeto&#10;&#10;Descrição gerada com confiança alta">
            <a:extLst>
              <a:ext uri="{FF2B5EF4-FFF2-40B4-BE49-F238E27FC236}">
                <a16:creationId xmlns="" xmlns:a16="http://schemas.microsoft.com/office/drawing/2014/main" id="{755C8079-E13B-4B1F-8519-CE8137CFB1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07"/>
          <a:stretch/>
        </p:blipFill>
        <p:spPr>
          <a:xfrm>
            <a:off x="6600046" y="3979311"/>
            <a:ext cx="4953709" cy="265844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2226" name="Picture 2" descr="Znalezione obrazy dla zapytania canopy"/>
          <p:cNvPicPr>
            <a:picLocks noChangeAspect="1" noChangeArrowheads="1"/>
          </p:cNvPicPr>
          <p:nvPr/>
        </p:nvPicPr>
        <p:blipFill rotWithShape="1">
          <a:blip r:embed="rId4"/>
          <a:srcRect r="20027"/>
          <a:stretch/>
        </p:blipFill>
        <p:spPr bwMode="auto">
          <a:xfrm>
            <a:off x="6600046" y="1104834"/>
            <a:ext cx="4951323" cy="2647855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9075707" y="3283633"/>
            <a:ext cx="2170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Canopy</a:t>
            </a:r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3351123" y="5187761"/>
            <a:ext cx="1313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wning</a:t>
            </a:r>
            <a:endParaRPr lang="pl-PL" sz="2800" b="1" dirty="0"/>
          </a:p>
        </p:txBody>
      </p:sp>
      <p:sp>
        <p:nvSpPr>
          <p:cNvPr id="17" name="Prostokąt 16"/>
          <p:cNvSpPr/>
          <p:nvPr/>
        </p:nvSpPr>
        <p:spPr>
          <a:xfrm>
            <a:off x="4248302" y="6245360"/>
            <a:ext cx="5293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Shadecraft</a:t>
            </a:r>
            <a:r>
              <a:rPr lang="pl-PL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nl-NL" sz="2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nl-NL" sz="2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unflower</a:t>
            </a:r>
            <a:endParaRPr lang="pl-PL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Marcador de Posição de Conteúdo 18" descr="Uma imagem com exterior, água, guarda-chuva, praia&#10;&#10;Descrição gerada com confiança muito alta">
            <a:extLst>
              <a:ext uri="{FF2B5EF4-FFF2-40B4-BE49-F238E27FC236}">
                <a16:creationId xmlns:a16="http://schemas.microsoft.com/office/drawing/2014/main" xmlns="" id="{E91FB8DB-A33D-48CC-93FD-EC31DD0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559" y="1099540"/>
            <a:ext cx="4958665" cy="2658441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3351123" y="1227347"/>
            <a:ext cx="195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nl-NL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arasol</a:t>
            </a:r>
            <a:endParaRPr lang="pl-PL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0338"/>
            <a:ext cx="12192000" cy="6858000"/>
          </a:xfrm>
          <a:prstGeom prst="rect">
            <a:avLst/>
          </a:prstGeom>
        </p:spPr>
      </p:pic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idea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6013989"/>
            <a:ext cx="2878787" cy="763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143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Management - </a:t>
            </a:r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Quality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0" name="AutoShape 2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6" name="AutoShape 8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Znalezione obrazy dla zapytania problem ic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883859" y="1338005"/>
            <a:ext cx="835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sz="4000" dirty="0" smtClean="0"/>
              <a:t>Leadership</a:t>
            </a:r>
          </a:p>
          <a:p>
            <a:pPr>
              <a:buFont typeface="Arial" pitchFamily="34" charset="0"/>
              <a:buChar char="•"/>
            </a:pPr>
            <a:r>
              <a:rPr lang="pt-PT" sz="4000" dirty="0" smtClean="0"/>
              <a:t>Improvement</a:t>
            </a:r>
          </a:p>
          <a:p>
            <a:pPr>
              <a:buFont typeface="Arial" pitchFamily="34" charset="0"/>
              <a:buChar char="•"/>
            </a:pPr>
            <a:r>
              <a:rPr lang="pl-PL" sz="4000" dirty="0" smtClean="0"/>
              <a:t> </a:t>
            </a:r>
            <a:r>
              <a:rPr lang="pt-PT" sz="4000" dirty="0" smtClean="0"/>
              <a:t>Evidence-based decision-making</a:t>
            </a:r>
          </a:p>
          <a:p>
            <a:endParaRPr lang="pt-PT" sz="4000" dirty="0"/>
          </a:p>
        </p:txBody>
      </p:sp>
      <p:pic>
        <p:nvPicPr>
          <p:cNvPr id="54274" name="Picture 2" descr="Znalezione obrazy dla zapytania qua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9849" y="3892550"/>
            <a:ext cx="3886322" cy="21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032" r="45804"/>
          <a:stretch/>
        </p:blipFill>
        <p:spPr>
          <a:xfrm>
            <a:off x="0" y="914400"/>
            <a:ext cx="1911927" cy="596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321</Words>
  <Application>Microsoft Office PowerPoint</Application>
  <PresentationFormat>Niestandardowy</PresentationFormat>
  <Paragraphs>94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Outdoor Intelligent Shader</vt:lpstr>
      <vt:lpstr>Agenda</vt:lpstr>
      <vt:lpstr>We are TEAM 4! </vt:lpstr>
      <vt:lpstr>Our first thoughts</vt:lpstr>
      <vt:lpstr>Problem </vt:lpstr>
      <vt:lpstr>Requirements </vt:lpstr>
      <vt:lpstr>State of the Art</vt:lpstr>
      <vt:lpstr>Our idea</vt:lpstr>
      <vt:lpstr>Project Management - Quality</vt:lpstr>
      <vt:lpstr>Project Management – Risk</vt:lpstr>
      <vt:lpstr>Procurement and Stakeholders management</vt:lpstr>
      <vt:lpstr>Marketing Plan - Target Audience</vt:lpstr>
      <vt:lpstr>S W O T  A N A L Y S I S</vt:lpstr>
      <vt:lpstr>Eco-efficiency Measures for Sustainability</vt:lpstr>
      <vt:lpstr>Life cycle analysis </vt:lpstr>
      <vt:lpstr>Ethical and Deontological Concerns</vt:lpstr>
      <vt:lpstr>Liability </vt:lpstr>
      <vt:lpstr>Product development - Inspiration</vt:lpstr>
      <vt:lpstr>Final Design  </vt:lpstr>
      <vt:lpstr>Electronics</vt:lpstr>
      <vt:lpstr>Prototype </vt:lpstr>
      <vt:lpstr>Next steps ???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Sven Bergervoet (1171802)</dc:creator>
  <cp:lastModifiedBy>martamajewska26@wp.pl</cp:lastModifiedBy>
  <cp:revision>114</cp:revision>
  <dcterms:created xsi:type="dcterms:W3CDTF">2018-04-14T19:09:43Z</dcterms:created>
  <dcterms:modified xsi:type="dcterms:W3CDTF">2018-04-19T08:12:55Z</dcterms:modified>
</cp:coreProperties>
</file>