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6" r:id="rId11"/>
    <p:sldId id="269" r:id="rId12"/>
    <p:sldId id="267" r:id="rId13"/>
    <p:sldId id="270" r:id="rId14"/>
    <p:sldId id="271" r:id="rId15"/>
    <p:sldId id="276" r:id="rId16"/>
    <p:sldId id="272" r:id="rId17"/>
    <p:sldId id="277" r:id="rId18"/>
    <p:sldId id="273" r:id="rId19"/>
    <p:sldId id="275" r:id="rId20"/>
    <p:sldId id="274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ven Bergervoet" initials="SB" lastIdx="1" clrIdx="0">
    <p:extLst>
      <p:ext uri="{19B8F6BF-5375-455C-9EA6-DF929625EA0E}">
        <p15:presenceInfo xmlns:p15="http://schemas.microsoft.com/office/powerpoint/2012/main" userId="57b53a9fc189806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787C"/>
    <a:srgbClr val="015460"/>
    <a:srgbClr val="FFFECD"/>
    <a:srgbClr val="CDFBFF"/>
    <a:srgbClr val="014453"/>
    <a:srgbClr val="4C766B"/>
    <a:srgbClr val="FFBD6C"/>
    <a:srgbClr val="437C75"/>
    <a:srgbClr val="5C8478"/>
    <a:srgbClr val="C29C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27" autoAdjust="0"/>
    <p:restoredTop sz="94660"/>
  </p:normalViewPr>
  <p:slideViewPr>
    <p:cSldViewPr snapToGrid="0">
      <p:cViewPr varScale="1">
        <p:scale>
          <a:sx n="87" d="100"/>
          <a:sy n="87" d="100"/>
        </p:scale>
        <p:origin x="98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B192F-FF2A-4D53-8545-10109A2F40A0}" type="datetimeFigureOut">
              <a:rPr lang="nl-NL" smtClean="0"/>
              <a:t>20-6-2018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C6D3-A3F3-46B5-AEF8-B52A42B45C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2387883"/>
      </p:ext>
    </p:extLst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B192F-FF2A-4D53-8545-10109A2F40A0}" type="datetimeFigureOut">
              <a:rPr lang="nl-NL" smtClean="0"/>
              <a:t>20-6-2018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C6D3-A3F3-46B5-AEF8-B52A42B45C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8707276"/>
      </p:ext>
    </p:extLst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B192F-FF2A-4D53-8545-10109A2F40A0}" type="datetimeFigureOut">
              <a:rPr lang="nl-NL" smtClean="0"/>
              <a:t>20-6-2018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C6D3-A3F3-46B5-AEF8-B52A42B45C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2383822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B192F-FF2A-4D53-8545-10109A2F40A0}" type="datetimeFigureOut">
              <a:rPr lang="nl-NL" smtClean="0"/>
              <a:t>20-6-2018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C6D3-A3F3-46B5-AEF8-B52A42B45C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6746814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B192F-FF2A-4D53-8545-10109A2F40A0}" type="datetimeFigureOut">
              <a:rPr lang="nl-NL" smtClean="0"/>
              <a:t>20-6-2018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C6D3-A3F3-46B5-AEF8-B52A42B45C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6033122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B192F-FF2A-4D53-8545-10109A2F40A0}" type="datetimeFigureOut">
              <a:rPr lang="nl-NL" smtClean="0"/>
              <a:t>20-6-2018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C6D3-A3F3-46B5-AEF8-B52A42B45C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3085621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B192F-FF2A-4D53-8545-10109A2F40A0}" type="datetimeFigureOut">
              <a:rPr lang="nl-NL" smtClean="0"/>
              <a:t>20-6-2018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C6D3-A3F3-46B5-AEF8-B52A42B45C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2071773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B192F-FF2A-4D53-8545-10109A2F40A0}" type="datetimeFigureOut">
              <a:rPr lang="nl-NL" smtClean="0"/>
              <a:t>20-6-2018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C6D3-A3F3-46B5-AEF8-B52A42B45C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343878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B192F-FF2A-4D53-8545-10109A2F40A0}" type="datetimeFigureOut">
              <a:rPr lang="nl-NL" smtClean="0"/>
              <a:t>20-6-2018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C6D3-A3F3-46B5-AEF8-B52A42B45C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9204672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B192F-FF2A-4D53-8545-10109A2F40A0}" type="datetimeFigureOut">
              <a:rPr lang="nl-NL" smtClean="0"/>
              <a:t>20-6-2018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C6D3-A3F3-46B5-AEF8-B52A42B45C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6368228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B192F-FF2A-4D53-8545-10109A2F40A0}" type="datetimeFigureOut">
              <a:rPr lang="nl-NL" smtClean="0"/>
              <a:t>20-6-2018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C6D3-A3F3-46B5-AEF8-B52A42B45C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4392370"/>
      </p:ext>
    </p:extLst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7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B192F-FF2A-4D53-8545-10109A2F40A0}" type="datetimeFigureOut">
              <a:rPr lang="nl-NL" smtClean="0"/>
              <a:t>20-6-2018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6C6D3-A3F3-46B5-AEF8-B52A42B45C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1227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jp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0" y="5005720"/>
            <a:ext cx="3631721" cy="1747837"/>
          </a:xfrm>
        </p:spPr>
        <p:txBody>
          <a:bodyPr>
            <a:noAutofit/>
          </a:bodyPr>
          <a:lstStyle/>
          <a:p>
            <a:pPr algn="l">
              <a:lnSpc>
                <a:spcPct val="50000"/>
              </a:lnSpc>
            </a:pPr>
            <a:r>
              <a:rPr lang="nl-NL" sz="18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Christopher </a:t>
            </a:r>
            <a:r>
              <a:rPr lang="nl-NL" sz="1800" dirty="0" err="1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Mahon</a:t>
            </a:r>
            <a:endParaRPr lang="nl-NL" sz="1800" dirty="0" smtClean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algn="l">
              <a:lnSpc>
                <a:spcPct val="50000"/>
              </a:lnSpc>
            </a:pPr>
            <a:r>
              <a:rPr lang="nl-NL" sz="18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Melanie </a:t>
            </a:r>
            <a:r>
              <a:rPr lang="nl-NL" sz="1800" dirty="0" err="1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Tscholl</a:t>
            </a:r>
            <a:endParaRPr lang="nl-NL" sz="1800" dirty="0" smtClean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algn="l">
              <a:lnSpc>
                <a:spcPct val="50000"/>
              </a:lnSpc>
            </a:pPr>
            <a:r>
              <a:rPr lang="nl-NL" sz="18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Manuel Baptista</a:t>
            </a:r>
          </a:p>
          <a:p>
            <a:pPr algn="l">
              <a:lnSpc>
                <a:spcPct val="50000"/>
              </a:lnSpc>
            </a:pPr>
            <a:r>
              <a:rPr lang="nl-NL" sz="18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Marta </a:t>
            </a:r>
            <a:r>
              <a:rPr lang="nl-NL" sz="1800" dirty="0" err="1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Majewska</a:t>
            </a:r>
            <a:endParaRPr lang="nl-NL" sz="1800" dirty="0" smtClean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algn="l">
              <a:lnSpc>
                <a:spcPct val="50000"/>
              </a:lnSpc>
            </a:pPr>
            <a:r>
              <a:rPr lang="nl-NL" sz="18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Sven Bergervoet</a:t>
            </a:r>
            <a:endParaRPr lang="nl-NL" sz="18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198" y="2439004"/>
            <a:ext cx="6661903" cy="1726897"/>
          </a:xfrm>
          <a:prstGeom prst="rect">
            <a:avLst/>
          </a:prstGeom>
        </p:spPr>
      </p:pic>
      <p:pic>
        <p:nvPicPr>
          <p:cNvPr id="1026" name="Picture 2" descr="Afbeeldingsresultaat voor isep log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03"/>
          <a:stretch/>
        </p:blipFill>
        <p:spPr bwMode="auto">
          <a:xfrm>
            <a:off x="11128400" y="5809990"/>
            <a:ext cx="983986" cy="83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el 10"/>
          <p:cNvSpPr>
            <a:spLocks noGrp="1"/>
          </p:cNvSpPr>
          <p:nvPr>
            <p:ph type="ctrTitle"/>
          </p:nvPr>
        </p:nvSpPr>
        <p:spPr>
          <a:xfrm>
            <a:off x="1302498" y="1136471"/>
            <a:ext cx="9144000" cy="967540"/>
          </a:xfrm>
        </p:spPr>
        <p:txBody>
          <a:bodyPr/>
          <a:lstStyle/>
          <a:p>
            <a:r>
              <a:rPr lang="nl-NL" dirty="0" smtClean="0">
                <a:solidFill>
                  <a:srgbClr val="373736"/>
                </a:solidFill>
              </a:rPr>
              <a:t>European Project Semester</a:t>
            </a:r>
            <a:endParaRPr lang="nl-NL" dirty="0">
              <a:solidFill>
                <a:srgbClr val="373736"/>
              </a:solidFill>
            </a:endParaRPr>
          </a:p>
        </p:txBody>
      </p:sp>
      <p:cxnSp>
        <p:nvCxnSpPr>
          <p:cNvPr id="13" name="Rechte verbindingslijn 12"/>
          <p:cNvCxnSpPr/>
          <p:nvPr/>
        </p:nvCxnSpPr>
        <p:spPr>
          <a:xfrm>
            <a:off x="1478711" y="2104011"/>
            <a:ext cx="8791575" cy="0"/>
          </a:xfrm>
          <a:prstGeom prst="line">
            <a:avLst/>
          </a:prstGeom>
          <a:ln w="28575">
            <a:solidFill>
              <a:srgbClr val="37373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754832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2065867" y="984250"/>
            <a:ext cx="10126133" cy="81656"/>
          </a:xfrm>
          <a:prstGeom prst="rect">
            <a:avLst/>
          </a:prstGeom>
          <a:blipFill dpi="0" rotWithShape="1">
            <a:blip r:embed="rId2">
              <a:alphaModFix amt="8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458" y="1387200"/>
            <a:ext cx="9969633" cy="560791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err="1" smtClean="0">
                <a:solidFill>
                  <a:srgbClr val="373736"/>
                </a:solidFill>
              </a:rPr>
              <a:t>Mesh</a:t>
            </a:r>
            <a:r>
              <a:rPr lang="nl-NL" sz="3600" dirty="0" smtClean="0">
                <a:solidFill>
                  <a:srgbClr val="373736"/>
                </a:solidFill>
              </a:rPr>
              <a:t> </a:t>
            </a:r>
            <a:endParaRPr lang="nl-NL" sz="3600" dirty="0">
              <a:solidFill>
                <a:srgbClr val="373736"/>
              </a:solidFill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19" y="1230775"/>
            <a:ext cx="3517382" cy="2567502"/>
          </a:xfrm>
        </p:spPr>
      </p:pic>
      <p:sp>
        <p:nvSpPr>
          <p:cNvPr id="8" name="Rechthoek 7"/>
          <p:cNvSpPr/>
          <p:nvPr/>
        </p:nvSpPr>
        <p:spPr>
          <a:xfrm>
            <a:off x="694423" y="2220762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nl-NL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7428622" y="1231933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nl-NL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-7509387" y="989905"/>
            <a:ext cx="8347587" cy="76001"/>
          </a:xfrm>
          <a:prstGeom prst="rect">
            <a:avLst/>
          </a:prstGeom>
          <a:blipFill dpi="0" rotWithShape="1">
            <a:blip r:embed="rId2">
              <a:alphaModFix amt="8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985" y="3596054"/>
            <a:ext cx="5799015" cy="3261946"/>
          </a:xfrm>
          <a:prstGeom prst="rect">
            <a:avLst/>
          </a:prstGeom>
        </p:spPr>
      </p:pic>
      <p:sp>
        <p:nvSpPr>
          <p:cNvPr id="15" name="Rechthoek 14"/>
          <p:cNvSpPr/>
          <p:nvPr/>
        </p:nvSpPr>
        <p:spPr>
          <a:xfrm>
            <a:off x="7625150" y="3898773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nl-NL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867173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40" y="717626"/>
            <a:ext cx="10598840" cy="279323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err="1" smtClean="0">
                <a:solidFill>
                  <a:srgbClr val="373736"/>
                </a:solidFill>
              </a:rPr>
              <a:t>Horizontal</a:t>
            </a:r>
            <a:r>
              <a:rPr lang="nl-NL" sz="3600" dirty="0" smtClean="0">
                <a:solidFill>
                  <a:srgbClr val="373736"/>
                </a:solidFill>
              </a:rPr>
              <a:t> Bars</a:t>
            </a:r>
            <a:endParaRPr lang="nl-NL" sz="3600" dirty="0">
              <a:solidFill>
                <a:srgbClr val="373736"/>
              </a:solidFill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026" y="3239515"/>
            <a:ext cx="8344176" cy="3618485"/>
          </a:xfrm>
          <a:prstGeom prst="rect">
            <a:avLst/>
          </a:prstGeom>
          <a:ln w="19050" cap="sq">
            <a:noFill/>
            <a:prstDash val="solid"/>
            <a:miter lim="800000"/>
          </a:ln>
          <a:effectLst/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985" y="3596054"/>
            <a:ext cx="5799015" cy="3261946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1726292" y="1689246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nl-NL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557726" y="2926087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nl-NL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7625150" y="3898773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nl-NL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3844413" y="989905"/>
            <a:ext cx="8347587" cy="76001"/>
          </a:xfrm>
          <a:prstGeom prst="rect">
            <a:avLst/>
          </a:prstGeom>
          <a:blipFill dpi="0" rotWithShape="1">
            <a:blip r:embed="rId5">
              <a:alphaModFix amt="8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/>
          <p:cNvSpPr/>
          <p:nvPr/>
        </p:nvSpPr>
        <p:spPr>
          <a:xfrm>
            <a:off x="-7509387" y="989905"/>
            <a:ext cx="8347587" cy="76001"/>
          </a:xfrm>
          <a:prstGeom prst="rect">
            <a:avLst/>
          </a:prstGeom>
          <a:blipFill dpi="0" rotWithShape="1">
            <a:blip r:embed="rId5">
              <a:alphaModFix amt="8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710875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err="1" smtClean="0">
                <a:solidFill>
                  <a:srgbClr val="373736"/>
                </a:solidFill>
              </a:rPr>
              <a:t>Horizontal</a:t>
            </a:r>
            <a:r>
              <a:rPr lang="nl-NL" sz="3600" dirty="0" smtClean="0">
                <a:solidFill>
                  <a:srgbClr val="373736"/>
                </a:solidFill>
              </a:rPr>
              <a:t> Bars</a:t>
            </a:r>
            <a:endParaRPr lang="nl-NL" sz="3600" dirty="0">
              <a:solidFill>
                <a:srgbClr val="373736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362" y="4396702"/>
            <a:ext cx="4375638" cy="246129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480" y="4396701"/>
            <a:ext cx="4375638" cy="2461297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83" y="1442390"/>
            <a:ext cx="4579449" cy="2684193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580" y="1046449"/>
            <a:ext cx="4608105" cy="3080134"/>
          </a:xfrm>
          <a:prstGeom prst="rect">
            <a:avLst/>
          </a:prstGeom>
        </p:spPr>
      </p:pic>
      <p:cxnSp>
        <p:nvCxnSpPr>
          <p:cNvPr id="23" name="Rechte verbindingslijn 22"/>
          <p:cNvCxnSpPr/>
          <p:nvPr/>
        </p:nvCxnSpPr>
        <p:spPr>
          <a:xfrm>
            <a:off x="734683" y="4368051"/>
            <a:ext cx="10722634" cy="0"/>
          </a:xfrm>
          <a:prstGeom prst="line">
            <a:avLst/>
          </a:prstGeom>
          <a:ln w="38100">
            <a:solidFill>
              <a:srgbClr val="373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Afbeelding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179" y="4396699"/>
            <a:ext cx="4375642" cy="2461299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641672" y="1719337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nl-NL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6208228" y="1655554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nl-NL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hthoek 11"/>
          <p:cNvSpPr/>
          <p:nvPr/>
        </p:nvSpPr>
        <p:spPr>
          <a:xfrm>
            <a:off x="296299" y="4911459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nl-NL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4191359" y="4911460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nl-NL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hthoek 13"/>
          <p:cNvSpPr/>
          <p:nvPr/>
        </p:nvSpPr>
        <p:spPr>
          <a:xfrm>
            <a:off x="8383592" y="4911459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nl-NL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hthoek 14"/>
          <p:cNvSpPr/>
          <p:nvPr/>
        </p:nvSpPr>
        <p:spPr>
          <a:xfrm>
            <a:off x="3844413" y="989905"/>
            <a:ext cx="8347587" cy="76001"/>
          </a:xfrm>
          <a:prstGeom prst="rect">
            <a:avLst/>
          </a:prstGeom>
          <a:blipFill dpi="0" rotWithShape="1">
            <a:blip r:embed="rId7">
              <a:alphaModFix amt="8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 15"/>
          <p:cNvSpPr/>
          <p:nvPr/>
        </p:nvSpPr>
        <p:spPr>
          <a:xfrm>
            <a:off x="-7561146" y="989905"/>
            <a:ext cx="8347587" cy="76001"/>
          </a:xfrm>
          <a:prstGeom prst="rect">
            <a:avLst/>
          </a:prstGeom>
          <a:blipFill dpi="0" rotWithShape="1">
            <a:blip r:embed="rId7">
              <a:alphaModFix amt="8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846138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2180167" y="987078"/>
            <a:ext cx="10126133" cy="81656"/>
          </a:xfrm>
          <a:prstGeom prst="rect">
            <a:avLst/>
          </a:prstGeom>
          <a:blipFill dpi="0" rotWithShape="1">
            <a:blip r:embed="rId2">
              <a:alphaModFix amt="8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smtClean="0">
                <a:solidFill>
                  <a:srgbClr val="373736"/>
                </a:solidFill>
              </a:rPr>
              <a:t>Motor</a:t>
            </a:r>
            <a:endParaRPr lang="nl-NL" sz="3600" dirty="0">
              <a:solidFill>
                <a:srgbClr val="373736"/>
              </a:solidFill>
            </a:endParaRP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3"/>
          <a:stretch/>
        </p:blipFill>
        <p:spPr>
          <a:xfrm>
            <a:off x="-800099" y="3402623"/>
            <a:ext cx="12992100" cy="3622431"/>
          </a:xfr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22"/>
          <a:stretch/>
        </p:blipFill>
        <p:spPr>
          <a:xfrm>
            <a:off x="2785669" y="-170896"/>
            <a:ext cx="5239783" cy="357351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3717221" y="1521393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nl-NL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445144" y="3305469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nl-NL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-9287933" y="987078"/>
            <a:ext cx="10126133" cy="81656"/>
          </a:xfrm>
          <a:prstGeom prst="rect">
            <a:avLst/>
          </a:prstGeom>
          <a:blipFill dpi="0" rotWithShape="1">
            <a:blip r:embed="rId2">
              <a:alphaModFix amt="8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10772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/>
          <p:cNvSpPr/>
          <p:nvPr/>
        </p:nvSpPr>
        <p:spPr>
          <a:xfrm>
            <a:off x="4555371" y="986167"/>
            <a:ext cx="10126133" cy="81656"/>
          </a:xfrm>
          <a:prstGeom prst="rect">
            <a:avLst/>
          </a:prstGeom>
          <a:blipFill dpi="0" rotWithShape="1">
            <a:blip r:embed="rId2">
              <a:alphaModFix amt="8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6" t="14667" r="6684" b="2200"/>
          <a:stretch/>
        </p:blipFill>
        <p:spPr>
          <a:xfrm>
            <a:off x="6096000" y="-12700"/>
            <a:ext cx="7340600" cy="68707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err="1">
                <a:solidFill>
                  <a:srgbClr val="373736"/>
                </a:solidFill>
              </a:rPr>
              <a:t>A</a:t>
            </a:r>
            <a:r>
              <a:rPr lang="nl-NL" sz="3600" dirty="0" err="1" smtClean="0">
                <a:solidFill>
                  <a:srgbClr val="373736"/>
                </a:solidFill>
              </a:rPr>
              <a:t>dditional</a:t>
            </a:r>
            <a:r>
              <a:rPr lang="nl-NL" sz="3600" dirty="0" smtClean="0">
                <a:solidFill>
                  <a:srgbClr val="373736"/>
                </a:solidFill>
              </a:rPr>
              <a:t> features</a:t>
            </a:r>
            <a:endParaRPr lang="nl-NL" sz="3600" dirty="0">
              <a:solidFill>
                <a:srgbClr val="373736"/>
              </a:solidFill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493" y="2311730"/>
            <a:ext cx="3295149" cy="3465668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826" y="2654099"/>
            <a:ext cx="2255525" cy="2545085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1897532" y="1708821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nl-NL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5454068" y="1688864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nl-NL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8040967" y="1688865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nl-NL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hthoek 11"/>
          <p:cNvSpPr/>
          <p:nvPr/>
        </p:nvSpPr>
        <p:spPr>
          <a:xfrm>
            <a:off x="-9287933" y="986167"/>
            <a:ext cx="10126133" cy="81656"/>
          </a:xfrm>
          <a:prstGeom prst="rect">
            <a:avLst/>
          </a:prstGeom>
          <a:blipFill dpi="0" rotWithShape="1">
            <a:blip r:embed="rId2">
              <a:alphaModFix amt="8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89302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err="1" smtClean="0">
                <a:solidFill>
                  <a:srgbClr val="373736"/>
                </a:solidFill>
              </a:rPr>
              <a:t>Footpiece</a:t>
            </a:r>
            <a:endParaRPr lang="nl-NL" sz="3600" dirty="0">
              <a:solidFill>
                <a:srgbClr val="373736"/>
              </a:solidFill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2923117" y="987078"/>
            <a:ext cx="10126133" cy="81656"/>
          </a:xfrm>
          <a:prstGeom prst="rect">
            <a:avLst/>
          </a:prstGeom>
          <a:blipFill dpi="0" rotWithShape="1">
            <a:blip r:embed="rId2">
              <a:alphaModFix amt="8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-9287933" y="987078"/>
            <a:ext cx="10126133" cy="81656"/>
          </a:xfrm>
          <a:prstGeom prst="rect">
            <a:avLst/>
          </a:prstGeom>
          <a:blipFill dpi="0" rotWithShape="1">
            <a:blip r:embed="rId2">
              <a:alphaModFix amt="8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Tijdelijke aanduiding voor inhoud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579440"/>
            <a:ext cx="7506010" cy="5797612"/>
          </a:xfr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0796"/>
            <a:ext cx="63627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83080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smtClean="0">
                <a:solidFill>
                  <a:srgbClr val="373736"/>
                </a:solidFill>
              </a:rPr>
              <a:t>Electronics </a:t>
            </a:r>
            <a:endParaRPr lang="nl-NL" sz="3600" dirty="0">
              <a:solidFill>
                <a:srgbClr val="373736"/>
              </a:solidFill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3046942" y="987078"/>
            <a:ext cx="10126133" cy="81656"/>
          </a:xfrm>
          <a:prstGeom prst="rect">
            <a:avLst/>
          </a:prstGeom>
          <a:blipFill dpi="0" rotWithShape="1">
            <a:blip r:embed="rId2">
              <a:alphaModFix amt="8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-9287933" y="987078"/>
            <a:ext cx="10126133" cy="81656"/>
          </a:xfrm>
          <a:prstGeom prst="rect">
            <a:avLst/>
          </a:prstGeom>
          <a:blipFill dpi="0" rotWithShape="1">
            <a:blip r:embed="rId2">
              <a:alphaModFix amt="8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Content Placeholder 3">
            <a:extLst>
              <a:ext uri="{FF2B5EF4-FFF2-40B4-BE49-F238E27FC236}">
                <a16:creationId xmlns="" xmlns:a16="http://schemas.microsoft.com/office/drawing/2014/main" id="{E8BB15D9-2B5F-4397-B065-EFF594E72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869" y="1437682"/>
            <a:ext cx="7912261" cy="512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968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smtClean="0">
                <a:solidFill>
                  <a:srgbClr val="373736"/>
                </a:solidFill>
              </a:rPr>
              <a:t>Electronics </a:t>
            </a:r>
            <a:endParaRPr lang="nl-NL" sz="3600" dirty="0">
              <a:solidFill>
                <a:srgbClr val="373736"/>
              </a:solidFill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3046942" y="987078"/>
            <a:ext cx="10126133" cy="81656"/>
          </a:xfrm>
          <a:prstGeom prst="rect">
            <a:avLst/>
          </a:prstGeom>
          <a:blipFill dpi="0" rotWithShape="1">
            <a:blip r:embed="rId2">
              <a:alphaModFix amt="8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-9287933" y="987078"/>
            <a:ext cx="10126133" cy="81656"/>
          </a:xfrm>
          <a:prstGeom prst="rect">
            <a:avLst/>
          </a:prstGeom>
          <a:blipFill dpi="0" rotWithShape="1">
            <a:blip r:embed="rId2">
              <a:alphaModFix amt="8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l 6">
            <a:extLst>
              <a:ext uri="{FF2B5EF4-FFF2-40B4-BE49-F238E27FC236}">
                <a16:creationId xmlns:a16="http://schemas.microsoft.com/office/drawing/2014/main" xmlns="" id="{9E8FFA75-38C4-4605-A431-50EC7ED21098}"/>
              </a:ext>
            </a:extLst>
          </p:cNvPr>
          <p:cNvSpPr/>
          <p:nvPr/>
        </p:nvSpPr>
        <p:spPr>
          <a:xfrm>
            <a:off x="1457022" y="1585137"/>
            <a:ext cx="1717288" cy="1657969"/>
          </a:xfrm>
          <a:prstGeom prst="ellipse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xmlns="" id="{E9A56F5A-A7DE-4AD8-BFBF-20287E85C199}"/>
              </a:ext>
            </a:extLst>
          </p:cNvPr>
          <p:cNvSpPr txBox="1"/>
          <p:nvPr/>
        </p:nvSpPr>
        <p:spPr>
          <a:xfrm>
            <a:off x="1434720" y="1885485"/>
            <a:ext cx="32896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latin typeface="Aharoni" panose="02010803020104030203" pitchFamily="2" charset="-79"/>
                <a:cs typeface="Aharoni" panose="02010803020104030203" pitchFamily="2" charset="-79"/>
              </a:rPr>
              <a:t>SPA</a:t>
            </a: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xmlns="" id="{F0DC2AFD-E32E-4747-8A91-CED105669E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52" b="27134"/>
          <a:stretch/>
        </p:blipFill>
        <p:spPr>
          <a:xfrm>
            <a:off x="4361450" y="1706815"/>
            <a:ext cx="2814289" cy="1414611"/>
          </a:xfrm>
          <a:prstGeom prst="rect">
            <a:avLst/>
          </a:prstGeom>
        </p:spPr>
      </p:pic>
      <p:sp>
        <p:nvSpPr>
          <p:cNvPr id="15" name="Cross 10">
            <a:extLst>
              <a:ext uri="{FF2B5EF4-FFF2-40B4-BE49-F238E27FC236}">
                <a16:creationId xmlns:a16="http://schemas.microsoft.com/office/drawing/2014/main" xmlns="" id="{40082549-CCAF-4559-8EE9-59B9B5267236}"/>
              </a:ext>
            </a:extLst>
          </p:cNvPr>
          <p:cNvSpPr/>
          <p:nvPr/>
        </p:nvSpPr>
        <p:spPr>
          <a:xfrm>
            <a:off x="3452898" y="1989641"/>
            <a:ext cx="752435" cy="752435"/>
          </a:xfrm>
          <a:prstGeom prst="plus">
            <a:avLst>
              <a:gd name="adj" fmla="val 3902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Arrow: Right 11">
            <a:extLst>
              <a:ext uri="{FF2B5EF4-FFF2-40B4-BE49-F238E27FC236}">
                <a16:creationId xmlns:a16="http://schemas.microsoft.com/office/drawing/2014/main" xmlns="" id="{87D000D9-6245-4F33-A301-88EAABE30417}"/>
              </a:ext>
            </a:extLst>
          </p:cNvPr>
          <p:cNvSpPr/>
          <p:nvPr/>
        </p:nvSpPr>
        <p:spPr>
          <a:xfrm>
            <a:off x="7331856" y="2101131"/>
            <a:ext cx="1263765" cy="625977"/>
          </a:xfrm>
          <a:prstGeom prst="rightArrow">
            <a:avLst>
              <a:gd name="adj1" fmla="val 50000"/>
              <a:gd name="adj2" fmla="val 6247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4" descr="Related image">
            <a:extLst>
              <a:ext uri="{FF2B5EF4-FFF2-40B4-BE49-F238E27FC236}">
                <a16:creationId xmlns:a16="http://schemas.microsoft.com/office/drawing/2014/main" xmlns="" id="{2737D927-57C7-4467-A2C0-DB55EB403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702" y="4094857"/>
            <a:ext cx="2559604" cy="240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Image result for sun png">
            <a:extLst>
              <a:ext uri="{FF2B5EF4-FFF2-40B4-BE49-F238E27FC236}">
                <a16:creationId xmlns:a16="http://schemas.microsoft.com/office/drawing/2014/main" xmlns="" id="{827DF25C-C83C-4E70-8F92-1E2E87808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87" y="3674633"/>
            <a:ext cx="1112227" cy="111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fbeeldingsresultaat voor dc motor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359" y="1306674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070" y="4537235"/>
            <a:ext cx="3926480" cy="220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7907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0.06706 -0.04005 C 0.08099 -0.04908 0.10195 -0.05394 0.12396 -0.05394 C 0.14896 -0.05394 0.16901 -0.04908 0.18294 -0.04005 L 0.25 1.85185E-6 " pathEditMode="relative" rAng="0" ptsTypes="AAAAA">
                                      <p:cBhvr>
                                        <p:cTn id="6" dur="6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err="1" smtClean="0">
                <a:solidFill>
                  <a:srgbClr val="373736"/>
                </a:solidFill>
              </a:rPr>
              <a:t>Conclusion</a:t>
            </a:r>
            <a:r>
              <a:rPr lang="nl-NL" sz="3600" dirty="0" smtClean="0">
                <a:solidFill>
                  <a:srgbClr val="373736"/>
                </a:solidFill>
              </a:rPr>
              <a:t> </a:t>
            </a:r>
            <a:endParaRPr lang="nl-NL" sz="3600" dirty="0">
              <a:solidFill>
                <a:srgbClr val="373736"/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3035219" y="987078"/>
            <a:ext cx="10126133" cy="81656"/>
          </a:xfrm>
          <a:prstGeom prst="rect">
            <a:avLst/>
          </a:prstGeom>
          <a:blipFill dpi="0" rotWithShape="1">
            <a:blip r:embed="rId2">
              <a:alphaModFix amt="8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-9287933" y="987078"/>
            <a:ext cx="10126133" cy="81656"/>
          </a:xfrm>
          <a:prstGeom prst="rect">
            <a:avLst/>
          </a:prstGeom>
          <a:blipFill dpi="0" rotWithShape="1">
            <a:blip r:embed="rId2">
              <a:alphaModFix amt="8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Improved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skills on </a:t>
            </a:r>
            <a:r>
              <a:rPr lang="nl-NL" dirty="0" err="1" smtClean="0"/>
              <a:t>our</a:t>
            </a:r>
            <a:r>
              <a:rPr lang="nl-NL" dirty="0" smtClean="0"/>
              <a:t> </a:t>
            </a:r>
            <a:r>
              <a:rPr lang="nl-NL" dirty="0" err="1" smtClean="0"/>
              <a:t>own</a:t>
            </a:r>
            <a:r>
              <a:rPr lang="nl-NL" dirty="0" smtClean="0"/>
              <a:t> expertise </a:t>
            </a:r>
            <a:r>
              <a:rPr lang="nl-NL" dirty="0" err="1" smtClean="0"/>
              <a:t>with</a:t>
            </a:r>
            <a:r>
              <a:rPr lang="nl-NL" dirty="0" smtClean="0"/>
              <a:t> </a:t>
            </a:r>
            <a:r>
              <a:rPr lang="nl-NL" dirty="0" err="1" smtClean="0"/>
              <a:t>constructing</a:t>
            </a:r>
            <a:r>
              <a:rPr lang="nl-NL" dirty="0" smtClean="0"/>
              <a:t> a new product </a:t>
            </a:r>
          </a:p>
          <a:p>
            <a:pPr marL="0" indent="0">
              <a:buNone/>
            </a:pPr>
            <a:endParaRPr lang="nl-NL" dirty="0" smtClean="0"/>
          </a:p>
          <a:p>
            <a:r>
              <a:rPr lang="nl-NL" dirty="0" err="1" smtClean="0"/>
              <a:t>Improved</a:t>
            </a:r>
            <a:r>
              <a:rPr lang="nl-NL" dirty="0" smtClean="0"/>
              <a:t> teamwork skills</a:t>
            </a:r>
          </a:p>
          <a:p>
            <a:endParaRPr lang="nl-NL" dirty="0" smtClean="0"/>
          </a:p>
          <a:p>
            <a:r>
              <a:rPr lang="nl-NL" dirty="0" err="1" smtClean="0"/>
              <a:t>Being</a:t>
            </a:r>
            <a:r>
              <a:rPr lang="nl-NL" dirty="0" smtClean="0"/>
              <a:t> </a:t>
            </a:r>
            <a:r>
              <a:rPr lang="nl-NL" dirty="0" err="1" smtClean="0"/>
              <a:t>able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work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</a:t>
            </a:r>
            <a:r>
              <a:rPr lang="nl-NL" dirty="0" err="1" smtClean="0"/>
              <a:t>people</a:t>
            </a:r>
            <a:r>
              <a:rPr lang="nl-NL" dirty="0" smtClean="0"/>
              <a:t> </a:t>
            </a:r>
            <a:r>
              <a:rPr lang="nl-NL" dirty="0" err="1" smtClean="0"/>
              <a:t>from</a:t>
            </a:r>
            <a:r>
              <a:rPr lang="nl-NL" dirty="0" smtClean="0"/>
              <a:t> </a:t>
            </a:r>
            <a:r>
              <a:rPr lang="nl-NL" dirty="0" err="1" smtClean="0"/>
              <a:t>other</a:t>
            </a:r>
            <a:r>
              <a:rPr lang="nl-NL" dirty="0" smtClean="0"/>
              <a:t> </a:t>
            </a:r>
            <a:r>
              <a:rPr lang="nl-NL" dirty="0" err="1" smtClean="0"/>
              <a:t>cultural</a:t>
            </a:r>
            <a:r>
              <a:rPr lang="nl-NL" dirty="0" smtClean="0"/>
              <a:t> </a:t>
            </a:r>
            <a:r>
              <a:rPr lang="nl-NL" dirty="0" err="1" smtClean="0"/>
              <a:t>backgrounds</a:t>
            </a:r>
            <a:endParaRPr lang="nl-NL" dirty="0" smtClean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17059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smtClean="0">
                <a:solidFill>
                  <a:srgbClr val="373736"/>
                </a:solidFill>
              </a:rPr>
              <a:t>Video</a:t>
            </a:r>
            <a:endParaRPr lang="nl-NL" sz="3600" dirty="0">
              <a:solidFill>
                <a:srgbClr val="373736"/>
              </a:solidFill>
            </a:endParaRPr>
          </a:p>
        </p:txBody>
      </p:sp>
      <p:pic>
        <p:nvPicPr>
          <p:cNvPr id="6" name="Video_Setsu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5223" y="1320065"/>
            <a:ext cx="9501554" cy="5344503"/>
          </a:xfrm>
        </p:spPr>
      </p:pic>
      <p:sp>
        <p:nvSpPr>
          <p:cNvPr id="4" name="Rechthoek 3"/>
          <p:cNvSpPr/>
          <p:nvPr/>
        </p:nvSpPr>
        <p:spPr>
          <a:xfrm>
            <a:off x="2132542" y="987078"/>
            <a:ext cx="10126133" cy="81656"/>
          </a:xfrm>
          <a:prstGeom prst="rect">
            <a:avLst/>
          </a:prstGeom>
          <a:blipFill dpi="0" rotWithShape="1">
            <a:blip r:embed="rId5">
              <a:alphaModFix amt="8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-9287933" y="987078"/>
            <a:ext cx="10126133" cy="81656"/>
          </a:xfrm>
          <a:prstGeom prst="rect">
            <a:avLst/>
          </a:prstGeom>
          <a:blipFill dpi="0" rotWithShape="1">
            <a:blip r:embed="rId5">
              <a:alphaModFix amt="8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816860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2437342" y="987078"/>
            <a:ext cx="10126133" cy="81656"/>
          </a:xfrm>
          <a:prstGeom prst="rect">
            <a:avLst/>
          </a:prstGeom>
          <a:blipFill dpi="0" rotWithShape="1">
            <a:blip r:embed="rId2">
              <a:alphaModFix amt="8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373736"/>
                </a:solidFill>
              </a:rPr>
              <a:t>INDEX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err="1" smtClean="0">
                <a:solidFill>
                  <a:srgbClr val="373736"/>
                </a:solidFill>
                <a:latin typeface="+mj-lt"/>
              </a:rPr>
              <a:t>Introduction</a:t>
            </a:r>
            <a:r>
              <a:rPr lang="nl-NL" dirty="0" smtClean="0">
                <a:solidFill>
                  <a:srgbClr val="373736"/>
                </a:solidFill>
                <a:latin typeface="+mj-lt"/>
              </a:rPr>
              <a:t> </a:t>
            </a:r>
            <a:r>
              <a:rPr lang="nl-NL" dirty="0" err="1" smtClean="0">
                <a:solidFill>
                  <a:srgbClr val="373736"/>
                </a:solidFill>
                <a:latin typeface="+mj-lt"/>
              </a:rPr>
              <a:t>Setsun</a:t>
            </a:r>
            <a:endParaRPr lang="nl-NL" dirty="0" smtClean="0">
              <a:solidFill>
                <a:srgbClr val="373736"/>
              </a:solidFill>
              <a:latin typeface="+mj-lt"/>
            </a:endParaRPr>
          </a:p>
          <a:p>
            <a:r>
              <a:rPr lang="nl-NL" dirty="0" smtClean="0">
                <a:solidFill>
                  <a:srgbClr val="373736"/>
                </a:solidFill>
                <a:latin typeface="+mj-lt"/>
              </a:rPr>
              <a:t>Project management </a:t>
            </a:r>
          </a:p>
          <a:p>
            <a:r>
              <a:rPr lang="nl-NL" dirty="0" smtClean="0">
                <a:solidFill>
                  <a:srgbClr val="373736"/>
                </a:solidFill>
                <a:latin typeface="+mj-lt"/>
              </a:rPr>
              <a:t>Marketing</a:t>
            </a:r>
          </a:p>
          <a:p>
            <a:r>
              <a:rPr lang="nl-NL" dirty="0" err="1">
                <a:solidFill>
                  <a:srgbClr val="373736"/>
                </a:solidFill>
                <a:latin typeface="+mj-lt"/>
              </a:rPr>
              <a:t>Eco</a:t>
            </a:r>
            <a:r>
              <a:rPr lang="nl-NL" dirty="0">
                <a:solidFill>
                  <a:srgbClr val="373736"/>
                </a:solidFill>
                <a:latin typeface="+mj-lt"/>
              </a:rPr>
              <a:t>-efficiency </a:t>
            </a:r>
            <a:r>
              <a:rPr lang="nl-NL" dirty="0" err="1">
                <a:solidFill>
                  <a:srgbClr val="373736"/>
                </a:solidFill>
                <a:latin typeface="+mj-lt"/>
              </a:rPr>
              <a:t>Measures</a:t>
            </a:r>
            <a:r>
              <a:rPr lang="nl-NL" dirty="0">
                <a:solidFill>
                  <a:srgbClr val="373736"/>
                </a:solidFill>
                <a:latin typeface="+mj-lt"/>
              </a:rPr>
              <a:t> </a:t>
            </a:r>
            <a:r>
              <a:rPr lang="nl-NL" dirty="0" err="1">
                <a:solidFill>
                  <a:srgbClr val="373736"/>
                </a:solidFill>
                <a:latin typeface="+mj-lt"/>
              </a:rPr>
              <a:t>for</a:t>
            </a:r>
            <a:r>
              <a:rPr lang="nl-NL" dirty="0">
                <a:solidFill>
                  <a:srgbClr val="373736"/>
                </a:solidFill>
                <a:latin typeface="+mj-lt"/>
              </a:rPr>
              <a:t> </a:t>
            </a:r>
            <a:r>
              <a:rPr lang="nl-NL" dirty="0" err="1">
                <a:solidFill>
                  <a:srgbClr val="373736"/>
                </a:solidFill>
                <a:latin typeface="+mj-lt"/>
              </a:rPr>
              <a:t>Sustainability</a:t>
            </a:r>
            <a:endParaRPr lang="nl-NL" dirty="0">
              <a:solidFill>
                <a:srgbClr val="373736"/>
              </a:solidFill>
              <a:latin typeface="+mj-lt"/>
            </a:endParaRPr>
          </a:p>
          <a:p>
            <a:r>
              <a:rPr lang="nl-NL" dirty="0" err="1">
                <a:solidFill>
                  <a:srgbClr val="373736"/>
                </a:solidFill>
                <a:latin typeface="+mj-lt"/>
              </a:rPr>
              <a:t>Ethical</a:t>
            </a:r>
            <a:r>
              <a:rPr lang="nl-NL" dirty="0">
                <a:solidFill>
                  <a:srgbClr val="373736"/>
                </a:solidFill>
                <a:latin typeface="+mj-lt"/>
              </a:rPr>
              <a:t> </a:t>
            </a:r>
            <a:r>
              <a:rPr lang="nl-NL" dirty="0" err="1">
                <a:solidFill>
                  <a:srgbClr val="373736"/>
                </a:solidFill>
                <a:latin typeface="+mj-lt"/>
              </a:rPr>
              <a:t>and</a:t>
            </a:r>
            <a:r>
              <a:rPr lang="nl-NL" dirty="0">
                <a:solidFill>
                  <a:srgbClr val="373736"/>
                </a:solidFill>
                <a:latin typeface="+mj-lt"/>
              </a:rPr>
              <a:t> </a:t>
            </a:r>
            <a:r>
              <a:rPr lang="nl-NL" dirty="0" err="1">
                <a:solidFill>
                  <a:srgbClr val="373736"/>
                </a:solidFill>
                <a:latin typeface="+mj-lt"/>
              </a:rPr>
              <a:t>Deontological</a:t>
            </a:r>
            <a:r>
              <a:rPr lang="nl-NL" dirty="0">
                <a:solidFill>
                  <a:srgbClr val="373736"/>
                </a:solidFill>
                <a:latin typeface="+mj-lt"/>
              </a:rPr>
              <a:t> </a:t>
            </a:r>
            <a:r>
              <a:rPr lang="nl-NL" dirty="0" smtClean="0">
                <a:solidFill>
                  <a:srgbClr val="373736"/>
                </a:solidFill>
                <a:latin typeface="+mj-lt"/>
              </a:rPr>
              <a:t>Concerns</a:t>
            </a:r>
          </a:p>
          <a:p>
            <a:r>
              <a:rPr lang="nl-NL" dirty="0" smtClean="0">
                <a:solidFill>
                  <a:srgbClr val="373736"/>
                </a:solidFill>
                <a:latin typeface="+mj-lt"/>
              </a:rPr>
              <a:t>Construction </a:t>
            </a:r>
          </a:p>
          <a:p>
            <a:r>
              <a:rPr lang="nl-NL" dirty="0" smtClean="0">
                <a:solidFill>
                  <a:srgbClr val="373736"/>
                </a:solidFill>
                <a:latin typeface="+mj-lt"/>
              </a:rPr>
              <a:t>Electronics</a:t>
            </a:r>
          </a:p>
          <a:p>
            <a:r>
              <a:rPr lang="nl-NL" dirty="0" err="1">
                <a:solidFill>
                  <a:srgbClr val="373736"/>
                </a:solidFill>
                <a:latin typeface="+mj-lt"/>
              </a:rPr>
              <a:t>C</a:t>
            </a:r>
            <a:r>
              <a:rPr lang="nl-NL" dirty="0" err="1" smtClean="0">
                <a:solidFill>
                  <a:srgbClr val="373736"/>
                </a:solidFill>
                <a:latin typeface="+mj-lt"/>
              </a:rPr>
              <a:t>onclusion</a:t>
            </a:r>
            <a:endParaRPr lang="nl-NL" dirty="0" smtClean="0">
              <a:solidFill>
                <a:srgbClr val="373736"/>
              </a:solidFill>
              <a:latin typeface="+mj-lt"/>
            </a:endParaRPr>
          </a:p>
          <a:p>
            <a:r>
              <a:rPr lang="nl-NL" dirty="0" smtClean="0">
                <a:solidFill>
                  <a:srgbClr val="373736"/>
                </a:solidFill>
                <a:latin typeface="+mj-lt"/>
              </a:rPr>
              <a:t>Video </a:t>
            </a:r>
          </a:p>
          <a:p>
            <a:endParaRPr lang="nl-NL" dirty="0">
              <a:solidFill>
                <a:schemeClr val="bg1"/>
              </a:solidFill>
              <a:latin typeface="+mj-lt"/>
            </a:endParaRP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/>
          <a:srcRect l="49401"/>
          <a:stretch/>
        </p:blipFill>
        <p:spPr>
          <a:xfrm>
            <a:off x="9182100" y="0"/>
            <a:ext cx="3009900" cy="685800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-9287933" y="987078"/>
            <a:ext cx="10126133" cy="81656"/>
          </a:xfrm>
          <a:prstGeom prst="rect">
            <a:avLst/>
          </a:prstGeom>
          <a:blipFill dpi="0" rotWithShape="1">
            <a:blip r:embed="rId2">
              <a:alphaModFix amt="8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9134139" y="987078"/>
            <a:ext cx="45719" cy="81656"/>
          </a:xfrm>
          <a:prstGeom prst="rect">
            <a:avLst/>
          </a:prstGeom>
          <a:gradFill>
            <a:gsLst>
              <a:gs pos="0">
                <a:srgbClr val="23787C"/>
              </a:gs>
              <a:gs pos="100000">
                <a:srgbClr val="0154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800271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198" y="2439004"/>
            <a:ext cx="6661903" cy="1726897"/>
          </a:xfrm>
          <a:prstGeom prst="rect">
            <a:avLst/>
          </a:prstGeom>
        </p:spPr>
      </p:pic>
      <p:pic>
        <p:nvPicPr>
          <p:cNvPr id="1026" name="Picture 2" descr="Afbeeldingsresultaat voor isep log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03"/>
          <a:stretch/>
        </p:blipFill>
        <p:spPr bwMode="auto">
          <a:xfrm>
            <a:off x="11128400" y="5809990"/>
            <a:ext cx="983986" cy="83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el 10"/>
          <p:cNvSpPr>
            <a:spLocks noGrp="1"/>
          </p:cNvSpPr>
          <p:nvPr>
            <p:ph type="ctrTitle"/>
          </p:nvPr>
        </p:nvSpPr>
        <p:spPr>
          <a:xfrm>
            <a:off x="1302498" y="1136471"/>
            <a:ext cx="9144000" cy="967540"/>
          </a:xfrm>
        </p:spPr>
        <p:txBody>
          <a:bodyPr/>
          <a:lstStyle/>
          <a:p>
            <a:r>
              <a:rPr lang="nl-NL" dirty="0" smtClean="0">
                <a:solidFill>
                  <a:srgbClr val="373736"/>
                </a:solidFill>
              </a:rPr>
              <a:t>THANKYOU</a:t>
            </a:r>
            <a:endParaRPr lang="nl-NL" dirty="0">
              <a:solidFill>
                <a:srgbClr val="373736"/>
              </a:solidFill>
            </a:endParaRPr>
          </a:p>
        </p:txBody>
      </p:sp>
      <p:cxnSp>
        <p:nvCxnSpPr>
          <p:cNvPr id="13" name="Rechte verbindingslijn 12"/>
          <p:cNvCxnSpPr/>
          <p:nvPr/>
        </p:nvCxnSpPr>
        <p:spPr>
          <a:xfrm>
            <a:off x="1478711" y="2104011"/>
            <a:ext cx="8791575" cy="0"/>
          </a:xfrm>
          <a:prstGeom prst="line">
            <a:avLst/>
          </a:prstGeom>
          <a:ln w="28575">
            <a:solidFill>
              <a:srgbClr val="37373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87120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solidFill>
            <a:schemeClr val="bg1">
              <a:lumMod val="95000"/>
            </a:schemeClr>
          </a:solidFill>
        </p:spPr>
      </p:pic>
      <p:sp>
        <p:nvSpPr>
          <p:cNvPr id="5" name="Rechthoek 4"/>
          <p:cNvSpPr/>
          <p:nvPr/>
        </p:nvSpPr>
        <p:spPr>
          <a:xfrm>
            <a:off x="5476875" y="989905"/>
            <a:ext cx="6715125" cy="76001"/>
          </a:xfrm>
          <a:prstGeom prst="rect">
            <a:avLst/>
          </a:prstGeom>
          <a:blipFill dpi="0" rotWithShape="1">
            <a:blip r:embed="rId3">
              <a:alphaModFix amt="8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nl-NL" dirty="0" err="1" smtClean="0">
                <a:solidFill>
                  <a:srgbClr val="373736"/>
                </a:solidFill>
              </a:rPr>
              <a:t>Introduction</a:t>
            </a:r>
            <a:r>
              <a:rPr lang="nl-NL" dirty="0" smtClean="0">
                <a:solidFill>
                  <a:srgbClr val="373736"/>
                </a:solidFill>
              </a:rPr>
              <a:t> </a:t>
            </a:r>
            <a:r>
              <a:rPr lang="nl-NL" dirty="0" err="1" smtClean="0">
                <a:solidFill>
                  <a:srgbClr val="373736"/>
                </a:solidFill>
              </a:rPr>
              <a:t>Setsun</a:t>
            </a:r>
            <a:endParaRPr lang="nl-NL" dirty="0">
              <a:solidFill>
                <a:srgbClr val="373736"/>
              </a:solidFill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1" y="990697"/>
            <a:ext cx="838200" cy="76002"/>
          </a:xfrm>
          <a:prstGeom prst="rect">
            <a:avLst/>
          </a:prstGeom>
          <a:blipFill dpi="0" rotWithShape="1">
            <a:blip r:embed="rId3">
              <a:alphaModFix amt="8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926338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373736"/>
                </a:solidFill>
              </a:rPr>
              <a:t>Project Management</a:t>
            </a:r>
            <a:endParaRPr lang="nl-NL" dirty="0">
              <a:solidFill>
                <a:srgbClr val="373736"/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5931421" y="989905"/>
            <a:ext cx="6535144" cy="73964"/>
          </a:xfrm>
          <a:prstGeom prst="rect">
            <a:avLst/>
          </a:prstGeom>
          <a:blipFill dpi="0" rotWithShape="1">
            <a:blip r:embed="rId2">
              <a:alphaModFix amt="8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-5876925" y="989905"/>
            <a:ext cx="6715125" cy="76001"/>
          </a:xfrm>
          <a:prstGeom prst="rect">
            <a:avLst/>
          </a:prstGeom>
          <a:blipFill dpi="0" rotWithShape="1">
            <a:blip r:embed="rId2">
              <a:alphaModFix amt="8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000" y="1538954"/>
            <a:ext cx="4800000" cy="4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8601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373736"/>
                </a:solidFill>
              </a:rPr>
              <a:t>Marketing </a:t>
            </a:r>
            <a:endParaRPr lang="nl-NL" dirty="0">
              <a:solidFill>
                <a:srgbClr val="373736"/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3383330" y="989905"/>
            <a:ext cx="8965988" cy="72848"/>
          </a:xfrm>
          <a:prstGeom prst="rect">
            <a:avLst/>
          </a:prstGeom>
          <a:blipFill dpi="0" rotWithShape="1">
            <a:blip r:embed="rId2">
              <a:alphaModFix amt="8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-5876925" y="989905"/>
            <a:ext cx="6715125" cy="76001"/>
          </a:xfrm>
          <a:prstGeom prst="rect">
            <a:avLst/>
          </a:prstGeom>
          <a:blipFill dpi="0" rotWithShape="1">
            <a:blip r:embed="rId2">
              <a:alphaModFix amt="8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50" name="Picture 2" descr="europ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299" y="1882480"/>
            <a:ext cx="4681960" cy="425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eps2018-wiki4.dee.isep.ipp.pt/lib/exe/fetch.php?w=600&amp;tok=850382&amp;media=do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37" y="1882479"/>
            <a:ext cx="6393453" cy="425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8117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>
                <a:solidFill>
                  <a:srgbClr val="373736"/>
                </a:solidFill>
                <a:latin typeface="+mj-lt"/>
              </a:rPr>
              <a:t>Ethical</a:t>
            </a:r>
            <a:r>
              <a:rPr lang="nl-NL" dirty="0" smtClean="0">
                <a:solidFill>
                  <a:srgbClr val="373736"/>
                </a:solidFill>
                <a:latin typeface="+mj-lt"/>
              </a:rPr>
              <a:t> </a:t>
            </a:r>
            <a:r>
              <a:rPr lang="nl-NL" dirty="0" err="1" smtClean="0">
                <a:solidFill>
                  <a:srgbClr val="373736"/>
                </a:solidFill>
                <a:latin typeface="+mj-lt"/>
              </a:rPr>
              <a:t>and</a:t>
            </a:r>
            <a:r>
              <a:rPr lang="nl-NL" dirty="0" smtClean="0">
                <a:solidFill>
                  <a:srgbClr val="373736"/>
                </a:solidFill>
                <a:latin typeface="+mj-lt"/>
              </a:rPr>
              <a:t> </a:t>
            </a:r>
            <a:r>
              <a:rPr lang="nl-NL" dirty="0" err="1" smtClean="0">
                <a:solidFill>
                  <a:srgbClr val="373736"/>
                </a:solidFill>
                <a:latin typeface="+mj-lt"/>
              </a:rPr>
              <a:t>Deontological</a:t>
            </a:r>
            <a:r>
              <a:rPr lang="nl-NL" dirty="0" smtClean="0">
                <a:solidFill>
                  <a:srgbClr val="373736"/>
                </a:solidFill>
              </a:rPr>
              <a:t> Concerns</a:t>
            </a:r>
            <a:endParaRPr lang="nl-NL" dirty="0">
              <a:solidFill>
                <a:srgbClr val="373736"/>
              </a:solidFill>
            </a:endParaRP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523" y="1825625"/>
            <a:ext cx="6740953" cy="4351338"/>
          </a:xfrm>
        </p:spPr>
      </p:pic>
      <p:sp>
        <p:nvSpPr>
          <p:cNvPr id="4" name="Rechthoek 3"/>
          <p:cNvSpPr/>
          <p:nvPr/>
        </p:nvSpPr>
        <p:spPr>
          <a:xfrm>
            <a:off x="8918165" y="989905"/>
            <a:ext cx="6715125" cy="76001"/>
          </a:xfrm>
          <a:prstGeom prst="rect">
            <a:avLst/>
          </a:prstGeom>
          <a:blipFill dpi="0" rotWithShape="1">
            <a:blip r:embed="rId3">
              <a:alphaModFix amt="8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-5876925" y="989904"/>
            <a:ext cx="6715125" cy="76001"/>
          </a:xfrm>
          <a:prstGeom prst="rect">
            <a:avLst/>
          </a:prstGeom>
          <a:blipFill dpi="0" rotWithShape="1">
            <a:blip r:embed="rId3">
              <a:alphaModFix amt="8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759138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>
                <a:solidFill>
                  <a:srgbClr val="373736"/>
                </a:solidFill>
                <a:latin typeface="+mj-lt"/>
              </a:rPr>
              <a:t>Eco</a:t>
            </a:r>
            <a:r>
              <a:rPr lang="nl-NL" dirty="0" smtClean="0">
                <a:solidFill>
                  <a:srgbClr val="373736"/>
                </a:solidFill>
                <a:latin typeface="+mj-lt"/>
              </a:rPr>
              <a:t>-efficiency </a:t>
            </a:r>
            <a:r>
              <a:rPr lang="nl-NL" dirty="0" err="1" smtClean="0">
                <a:solidFill>
                  <a:srgbClr val="373736"/>
                </a:solidFill>
                <a:latin typeface="+mj-lt"/>
              </a:rPr>
              <a:t>Measures</a:t>
            </a:r>
            <a:r>
              <a:rPr lang="nl-NL" dirty="0" smtClean="0">
                <a:solidFill>
                  <a:srgbClr val="373736"/>
                </a:solidFill>
                <a:latin typeface="+mj-lt"/>
              </a:rPr>
              <a:t> </a:t>
            </a:r>
            <a:r>
              <a:rPr lang="nl-NL" dirty="0" err="1" smtClean="0">
                <a:solidFill>
                  <a:srgbClr val="373736"/>
                </a:solidFill>
                <a:latin typeface="+mj-lt"/>
              </a:rPr>
              <a:t>for</a:t>
            </a:r>
            <a:r>
              <a:rPr lang="nl-NL" dirty="0" smtClean="0">
                <a:solidFill>
                  <a:srgbClr val="373736"/>
                </a:solidFill>
                <a:latin typeface="+mj-lt"/>
              </a:rPr>
              <a:t> </a:t>
            </a:r>
            <a:r>
              <a:rPr lang="nl-NL" dirty="0" err="1" smtClean="0">
                <a:solidFill>
                  <a:srgbClr val="373736"/>
                </a:solidFill>
              </a:rPr>
              <a:t>Sustainability</a:t>
            </a:r>
            <a:endParaRPr lang="nl-NL" dirty="0">
              <a:solidFill>
                <a:srgbClr val="373736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0075" y="2983448"/>
            <a:ext cx="5972175" cy="4699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 smtClean="0">
                <a:solidFill>
                  <a:srgbClr val="373736"/>
                </a:solidFill>
              </a:rPr>
              <a:t>Low </a:t>
            </a:r>
            <a:r>
              <a:rPr lang="nl-NL" dirty="0" err="1" smtClean="0">
                <a:solidFill>
                  <a:srgbClr val="373736"/>
                </a:solidFill>
              </a:rPr>
              <a:t>material</a:t>
            </a:r>
            <a:r>
              <a:rPr lang="nl-NL" dirty="0" smtClean="0">
                <a:solidFill>
                  <a:srgbClr val="373736"/>
                </a:solidFill>
              </a:rPr>
              <a:t> carbon </a:t>
            </a:r>
            <a:r>
              <a:rPr lang="nl-NL" dirty="0" err="1" smtClean="0">
                <a:solidFill>
                  <a:srgbClr val="373736"/>
                </a:solidFill>
              </a:rPr>
              <a:t>intensity</a:t>
            </a:r>
            <a:r>
              <a:rPr lang="nl-NL" dirty="0" smtClean="0">
                <a:solidFill>
                  <a:srgbClr val="373736"/>
                </a:solidFill>
              </a:rPr>
              <a:t> (CO2/kg)</a:t>
            </a:r>
          </a:p>
        </p:txBody>
      </p:sp>
      <p:sp>
        <p:nvSpPr>
          <p:cNvPr id="7" name="Rechthoek 6"/>
          <p:cNvSpPr/>
          <p:nvPr/>
        </p:nvSpPr>
        <p:spPr>
          <a:xfrm>
            <a:off x="5045470" y="4768334"/>
            <a:ext cx="63083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dirty="0" err="1" smtClean="0">
                <a:solidFill>
                  <a:srgbClr val="373736"/>
                </a:solidFill>
              </a:rPr>
              <a:t>Materials</a:t>
            </a:r>
            <a:r>
              <a:rPr lang="nl-NL" sz="2800" dirty="0" smtClean="0">
                <a:solidFill>
                  <a:srgbClr val="373736"/>
                </a:solidFill>
              </a:rPr>
              <a:t> </a:t>
            </a:r>
            <a:r>
              <a:rPr lang="nl-NL" sz="2800" dirty="0" err="1" smtClean="0">
                <a:solidFill>
                  <a:srgbClr val="373736"/>
                </a:solidFill>
              </a:rPr>
              <a:t>with</a:t>
            </a:r>
            <a:r>
              <a:rPr lang="nl-NL" sz="2800" dirty="0" smtClean="0">
                <a:solidFill>
                  <a:srgbClr val="373736"/>
                </a:solidFill>
              </a:rPr>
              <a:t> </a:t>
            </a:r>
            <a:r>
              <a:rPr lang="nl-NL" sz="2800" dirty="0" err="1" smtClean="0">
                <a:solidFill>
                  <a:srgbClr val="373736"/>
                </a:solidFill>
              </a:rPr>
              <a:t>an</a:t>
            </a:r>
            <a:r>
              <a:rPr lang="nl-NL" sz="2800" dirty="0" smtClean="0">
                <a:solidFill>
                  <a:srgbClr val="373736"/>
                </a:solidFill>
              </a:rPr>
              <a:t> </a:t>
            </a:r>
            <a:r>
              <a:rPr lang="nl-NL" sz="2800" b="1" dirty="0" smtClean="0">
                <a:solidFill>
                  <a:srgbClr val="373736"/>
                </a:solidFill>
              </a:rPr>
              <a:t>high</a:t>
            </a:r>
            <a:r>
              <a:rPr lang="nl-NL" sz="2800" dirty="0" smtClean="0">
                <a:solidFill>
                  <a:srgbClr val="373736"/>
                </a:solidFill>
              </a:rPr>
              <a:t> recycle </a:t>
            </a:r>
            <a:r>
              <a:rPr lang="nl-NL" sz="2800" dirty="0" err="1" smtClean="0">
                <a:solidFill>
                  <a:srgbClr val="373736"/>
                </a:solidFill>
              </a:rPr>
              <a:t>fraction</a:t>
            </a:r>
            <a:r>
              <a:rPr lang="nl-NL" sz="2800" dirty="0" smtClean="0">
                <a:solidFill>
                  <a:srgbClr val="373736"/>
                </a:solidFill>
              </a:rPr>
              <a:t> (%)</a:t>
            </a:r>
          </a:p>
        </p:txBody>
      </p:sp>
      <p:pic>
        <p:nvPicPr>
          <p:cNvPr id="2050" name="Picture 2" descr="Afbeeldingsresultaat voor carb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2376489"/>
            <a:ext cx="14859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IJL-OMHOOG 10"/>
          <p:cNvSpPr/>
          <p:nvPr/>
        </p:nvSpPr>
        <p:spPr>
          <a:xfrm>
            <a:off x="2276475" y="4395361"/>
            <a:ext cx="628650" cy="1269161"/>
          </a:xfrm>
          <a:prstGeom prst="up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PIJL-OMHOOG 12"/>
          <p:cNvSpPr/>
          <p:nvPr/>
        </p:nvSpPr>
        <p:spPr>
          <a:xfrm rot="10800000">
            <a:off x="8362950" y="2484858"/>
            <a:ext cx="628650" cy="1269161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52" name="Picture 4" descr="Afbeeldingsresultaat voor recyc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785" y="4386578"/>
            <a:ext cx="1343025" cy="13430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9" name="Rechthoek 8"/>
          <p:cNvSpPr/>
          <p:nvPr/>
        </p:nvSpPr>
        <p:spPr>
          <a:xfrm>
            <a:off x="10363508" y="989905"/>
            <a:ext cx="6715125" cy="76001"/>
          </a:xfrm>
          <a:prstGeom prst="rect">
            <a:avLst/>
          </a:prstGeom>
          <a:blipFill dpi="0" rotWithShape="1">
            <a:blip r:embed="rId4">
              <a:alphaModFix amt="8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/>
          <p:cNvSpPr/>
          <p:nvPr/>
        </p:nvSpPr>
        <p:spPr>
          <a:xfrm>
            <a:off x="-5876925" y="988080"/>
            <a:ext cx="6715125" cy="76001"/>
          </a:xfrm>
          <a:prstGeom prst="rect">
            <a:avLst/>
          </a:prstGeom>
          <a:blipFill dpi="0" rotWithShape="1">
            <a:blip r:embed="rId4">
              <a:alphaModFix amt="8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00015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373736"/>
                </a:solidFill>
              </a:rPr>
              <a:t>Construction </a:t>
            </a:r>
            <a:endParaRPr lang="nl-NL" dirty="0">
              <a:solidFill>
                <a:srgbClr val="373736"/>
              </a:solidFill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637" y="-471369"/>
            <a:ext cx="13597414" cy="7648546"/>
          </a:xfrm>
        </p:spPr>
      </p:pic>
      <p:sp>
        <p:nvSpPr>
          <p:cNvPr id="5" name="Rechthoek 4"/>
          <p:cNvSpPr/>
          <p:nvPr/>
        </p:nvSpPr>
        <p:spPr>
          <a:xfrm>
            <a:off x="3922050" y="989905"/>
            <a:ext cx="8347587" cy="76001"/>
          </a:xfrm>
          <a:prstGeom prst="rect">
            <a:avLst/>
          </a:prstGeom>
          <a:blipFill dpi="0" rotWithShape="1">
            <a:blip r:embed="rId3">
              <a:alphaModFix amt="8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-5876925" y="989905"/>
            <a:ext cx="6715125" cy="76001"/>
          </a:xfrm>
          <a:prstGeom prst="rect">
            <a:avLst/>
          </a:prstGeom>
          <a:blipFill dpi="0" rotWithShape="1">
            <a:blip r:embed="rId3">
              <a:alphaModFix amt="8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397608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4294584" y="989905"/>
            <a:ext cx="8347587" cy="76001"/>
          </a:xfrm>
          <a:prstGeom prst="rect">
            <a:avLst/>
          </a:prstGeom>
          <a:blipFill dpi="0" rotWithShape="1">
            <a:blip r:embed="rId2">
              <a:alphaModFix amt="8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661" y="326706"/>
            <a:ext cx="3017526" cy="281940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smtClean="0">
                <a:solidFill>
                  <a:srgbClr val="373736"/>
                </a:solidFill>
              </a:rPr>
              <a:t>Construction </a:t>
            </a:r>
            <a:r>
              <a:rPr lang="nl-NL" sz="3600" dirty="0" err="1">
                <a:solidFill>
                  <a:srgbClr val="373736"/>
                </a:solidFill>
              </a:rPr>
              <a:t>B</a:t>
            </a:r>
            <a:r>
              <a:rPr lang="nl-NL" sz="3600" dirty="0" err="1" smtClean="0">
                <a:solidFill>
                  <a:srgbClr val="373736"/>
                </a:solidFill>
              </a:rPr>
              <a:t>ow</a:t>
            </a:r>
            <a:r>
              <a:rPr lang="nl-NL" sz="3600" dirty="0" smtClean="0">
                <a:solidFill>
                  <a:srgbClr val="373736"/>
                </a:solidFill>
              </a:rPr>
              <a:t> </a:t>
            </a:r>
            <a:endParaRPr lang="nl-NL" sz="3600" dirty="0">
              <a:solidFill>
                <a:srgbClr val="373736"/>
              </a:solidFill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14" y="2133600"/>
            <a:ext cx="4678785" cy="4724400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6949" y="412487"/>
            <a:ext cx="9924983" cy="5582803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316592" y="2133600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nl-NL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6357661" y="1133917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nl-NL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1493425" y="4731743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nl-NL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-7509387" y="990724"/>
            <a:ext cx="8347587" cy="76001"/>
          </a:xfrm>
          <a:prstGeom prst="rect">
            <a:avLst/>
          </a:prstGeom>
          <a:blipFill dpi="0" rotWithShape="1">
            <a:blip r:embed="rId2">
              <a:alphaModFix amt="8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286" y="4699597"/>
            <a:ext cx="2639561" cy="1873111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>
          <a:xfrm>
            <a:off x="7513214" y="3478504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nl-NL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67387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1819</TotalTime>
  <Words>121</Words>
  <Application>Microsoft Office PowerPoint</Application>
  <PresentationFormat>Breedbeeld</PresentationFormat>
  <Paragraphs>62</Paragraphs>
  <Slides>20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5" baseType="lpstr">
      <vt:lpstr>Aharoni</vt:lpstr>
      <vt:lpstr>Arial</vt:lpstr>
      <vt:lpstr>Calibri</vt:lpstr>
      <vt:lpstr>Calibri Light</vt:lpstr>
      <vt:lpstr>Kantoorthema</vt:lpstr>
      <vt:lpstr>European Project Semester</vt:lpstr>
      <vt:lpstr>INDEX</vt:lpstr>
      <vt:lpstr>Introduction Setsun</vt:lpstr>
      <vt:lpstr>Project Management</vt:lpstr>
      <vt:lpstr>Marketing </vt:lpstr>
      <vt:lpstr>Ethical and Deontological Concerns</vt:lpstr>
      <vt:lpstr>Eco-efficiency Measures for Sustainability</vt:lpstr>
      <vt:lpstr>Construction </vt:lpstr>
      <vt:lpstr>Construction Bow </vt:lpstr>
      <vt:lpstr>Mesh </vt:lpstr>
      <vt:lpstr>Horizontal Bars</vt:lpstr>
      <vt:lpstr>Horizontal Bars</vt:lpstr>
      <vt:lpstr>Motor</vt:lpstr>
      <vt:lpstr>Additional features</vt:lpstr>
      <vt:lpstr>Footpiece</vt:lpstr>
      <vt:lpstr>Electronics </vt:lpstr>
      <vt:lpstr>Electronics </vt:lpstr>
      <vt:lpstr>Conclusion </vt:lpstr>
      <vt:lpstr>Video</vt:lpstr>
      <vt:lpstr>THANKYOU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Sven Bergervoet</dc:creator>
  <cp:lastModifiedBy>Sven Bergervoet</cp:lastModifiedBy>
  <cp:revision>40</cp:revision>
  <dcterms:created xsi:type="dcterms:W3CDTF">2018-06-17T21:19:05Z</dcterms:created>
  <dcterms:modified xsi:type="dcterms:W3CDTF">2018-06-20T22:07:35Z</dcterms:modified>
</cp:coreProperties>
</file>